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52"/>
  </p:notesMasterIdLst>
  <p:sldIdLst>
    <p:sldId id="256" r:id="rId2"/>
    <p:sldId id="257" r:id="rId3"/>
    <p:sldId id="258" r:id="rId4"/>
    <p:sldId id="259" r:id="rId5"/>
    <p:sldId id="314"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501"/>
  </p:normalViewPr>
  <p:slideViewPr>
    <p:cSldViewPr snapToGrid="0" snapToObjects="1">
      <p:cViewPr varScale="1">
        <p:scale>
          <a:sx n="79" d="100"/>
          <a:sy n="79" d="100"/>
        </p:scale>
        <p:origin x="15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xfrm>
            <a:off x="1143000" y="685800"/>
            <a:ext cx="4572000" cy="3429000"/>
          </a:xfrm>
          <a:prstGeom prst="rect">
            <a:avLst/>
          </a:prstGeom>
        </p:spPr>
        <p:txBody>
          <a:bodyPr/>
          <a:lstStyle/>
          <a:p>
            <a:endParaRPr/>
          </a:p>
        </p:txBody>
      </p:sp>
      <p:sp>
        <p:nvSpPr>
          <p:cNvPr id="919" name="Shape 9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rgbClr val="404040"/>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2"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3"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4758068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37" name="Shape 237"/>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39" name="Shape 239"/>
          <p:cNvSpPr/>
          <p:nvPr userDrawn="1"/>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rPr dirty="0"/>
              <a:t>© 2016 | Coding Boot Camp - All Rights Reserved</a:t>
            </a:r>
          </a:p>
        </p:txBody>
      </p:sp>
      <p:sp>
        <p:nvSpPr>
          <p:cNvPr id="240" name="Shape 240"/>
          <p:cNvSpPr/>
          <p:nvPr userDrawn="1"/>
        </p:nvSpPr>
        <p:spPr>
          <a:xfrm>
            <a:off x="0" y="653853"/>
            <a:ext cx="9144001" cy="1"/>
          </a:xfrm>
          <a:prstGeom prst="line">
            <a:avLst/>
          </a:prstGeom>
          <a:ln w="41275">
            <a:solidFill>
              <a:srgbClr val="C83232"/>
            </a:solidFill>
            <a:miter/>
          </a:ln>
        </p:spPr>
        <p:txBody>
          <a:bodyPr lIns="45719" rIns="45719"/>
          <a:lstStyle/>
          <a:p>
            <a:endParaRPr/>
          </a:p>
        </p:txBody>
      </p:sp>
      <p:sp>
        <p:nvSpPr>
          <p:cNvPr id="241" name="Shape 2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9/23/2018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034427066"/>
      </p:ext>
    </p:extLst>
  </p:cSld>
  <p:clrMap bg1="lt1" tx1="dk1" bg2="lt2" tx2="dk2" accent1="accent1" accent2="accent2" accent3="accent3" accent4="accent4" accent5="accent5" accent6="accent6" hlink="hlink" folHlink="folHlink"/>
  <p:sldLayoutIdLst>
    <p:sldLayoutId id="2147483736" r:id="rId1"/>
    <p:sldLayoutId id="2147483732" r:id="rId2"/>
    <p:sldLayoutId id="2147483733" r:id="rId3"/>
    <p:sldLayoutId id="2147483734" r:id="rId4"/>
    <p:sldLayoutId id="214748373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tif"/><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Server-Side!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Title 1"/>
          <p:cNvSpPr txBox="1">
            <a:spLocks noGrp="1"/>
          </p:cNvSpPr>
          <p:nvPr>
            <p:ph type="title"/>
          </p:nvPr>
        </p:nvSpPr>
        <p:spPr>
          <a:prstGeom prst="rect">
            <a:avLst/>
          </a:prstGeom>
        </p:spPr>
        <p:txBody>
          <a:bodyPr/>
          <a:lstStyle/>
          <a:p>
            <a:r>
              <a:t>Remind me again…</a:t>
            </a:r>
          </a:p>
        </p:txBody>
      </p:sp>
      <p:sp>
        <p:nvSpPr>
          <p:cNvPr id="952" name="Rectangle 4"/>
          <p:cNvSpPr txBox="1"/>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953" name="Content Placeholder 2"/>
          <p:cNvSpPr txBox="1"/>
          <p:nvPr/>
        </p:nvSpPr>
        <p:spPr>
          <a:xfrm>
            <a:off x="443344" y="2971799"/>
            <a:ext cx="8229601" cy="6098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defTabSz="685800">
              <a:spcBef>
                <a:spcPts val="800"/>
              </a:spcBef>
              <a:defRPr sz="3600">
                <a:latin typeface="Arial"/>
                <a:ea typeface="Arial"/>
                <a:cs typeface="Arial"/>
                <a:sym typeface="Arial"/>
              </a:defRPr>
            </a:pPr>
            <a:r>
              <a:t>What is a </a:t>
            </a:r>
            <a:r>
              <a:rPr b="1"/>
              <a:t>server</a:t>
            </a:r>
            <a:r>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Title 1"/>
          <p:cNvSpPr txBox="1">
            <a:spLocks noGrp="1"/>
          </p:cNvSpPr>
          <p:nvPr>
            <p:ph type="title"/>
          </p:nvPr>
        </p:nvSpPr>
        <p:spPr>
          <a:prstGeom prst="rect">
            <a:avLst/>
          </a:prstGeom>
        </p:spPr>
        <p:txBody>
          <a:bodyPr/>
          <a:lstStyle/>
          <a:p>
            <a:r>
              <a:t>Server Definition</a:t>
            </a:r>
          </a:p>
        </p:txBody>
      </p:sp>
      <p:pic>
        <p:nvPicPr>
          <p:cNvPr id="956" name="Picture 5" descr="Picture 5"/>
          <p:cNvPicPr>
            <a:picLocks noChangeAspect="1"/>
          </p:cNvPicPr>
          <p:nvPr/>
        </p:nvPicPr>
        <p:blipFill>
          <a:blip r:embed="rId2">
            <a:extLst/>
          </a:blip>
          <a:srcRect t="47530" r="15753"/>
          <a:stretch>
            <a:fillRect/>
          </a:stretch>
        </p:blipFill>
        <p:spPr>
          <a:xfrm>
            <a:off x="786245" y="1005244"/>
            <a:ext cx="7543800" cy="4534369"/>
          </a:xfrm>
          <a:prstGeom prst="rect">
            <a:avLst/>
          </a:prstGeom>
          <a:ln>
            <a:solidFill>
              <a:srgbClr val="5B9BD5"/>
            </a:solidFill>
          </a:ln>
        </p:spPr>
      </p:pic>
      <p:sp>
        <p:nvSpPr>
          <p:cNvPr id="957" name="Content Placeholder 2"/>
          <p:cNvSpPr txBox="1"/>
          <p:nvPr/>
        </p:nvSpPr>
        <p:spPr>
          <a:xfrm>
            <a:off x="443344" y="5638799"/>
            <a:ext cx="8229601" cy="667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defTabSz="685800">
              <a:spcBef>
                <a:spcPts val="400"/>
              </a:spcBef>
              <a:defRPr sz="2000" b="1">
                <a:latin typeface="Arial"/>
                <a:ea typeface="Arial"/>
                <a:cs typeface="Arial"/>
                <a:sym typeface="Arial"/>
              </a:defRPr>
            </a:pPr>
            <a:r>
              <a:t>Server: </a:t>
            </a:r>
            <a:br/>
            <a:r>
              <a:rPr b="0"/>
              <a:t>The Machine and Code that handles requests and respond to them.</a:t>
            </a:r>
          </a:p>
        </p:txBody>
      </p:sp>
      <p:sp>
        <p:nvSpPr>
          <p:cNvPr id="958" name="Rectangle 4"/>
          <p:cNvSpPr/>
          <p:nvPr/>
        </p:nvSpPr>
        <p:spPr>
          <a:xfrm>
            <a:off x="4419600" y="1981200"/>
            <a:ext cx="3505200" cy="2286000"/>
          </a:xfrm>
          <a:prstGeom prst="rect">
            <a:avLst/>
          </a:prstGeom>
          <a:ln w="63500">
            <a:solidFill>
              <a:srgbClr val="C00000"/>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Title 1"/>
          <p:cNvSpPr txBox="1">
            <a:spLocks noGrp="1"/>
          </p:cNvSpPr>
          <p:nvPr>
            <p:ph type="title"/>
          </p:nvPr>
        </p:nvSpPr>
        <p:spPr>
          <a:prstGeom prst="rect">
            <a:avLst/>
          </a:prstGeom>
        </p:spPr>
        <p:txBody>
          <a:bodyPr/>
          <a:lstStyle/>
          <a:p>
            <a:r>
              <a:t>Remind me again…</a:t>
            </a:r>
          </a:p>
        </p:txBody>
      </p:sp>
      <p:sp>
        <p:nvSpPr>
          <p:cNvPr id="961" name="Rectangle 4"/>
          <p:cNvSpPr txBox="1"/>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962" name="Content Placeholder 2"/>
          <p:cNvSpPr txBox="1"/>
          <p:nvPr/>
        </p:nvSpPr>
        <p:spPr>
          <a:xfrm>
            <a:off x="443344" y="2971799"/>
            <a:ext cx="8229601" cy="11432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defTabSz="685800">
              <a:spcBef>
                <a:spcPts val="800"/>
              </a:spcBef>
              <a:defRPr sz="3600">
                <a:latin typeface="Arial"/>
                <a:ea typeface="Arial"/>
                <a:cs typeface="Arial"/>
                <a:sym typeface="Arial"/>
              </a:defRPr>
            </a:pPr>
            <a:r>
              <a:t>What are examples of </a:t>
            </a:r>
            <a:r>
              <a:rPr b="1"/>
              <a:t>server-side </a:t>
            </a:r>
            <a:r>
              <a:t>functions?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Title 1"/>
          <p:cNvSpPr txBox="1">
            <a:spLocks noGrp="1"/>
          </p:cNvSpPr>
          <p:nvPr>
            <p:ph type="title"/>
          </p:nvPr>
        </p:nvSpPr>
        <p:spPr>
          <a:xfrm>
            <a:off x="304800" y="-1"/>
            <a:ext cx="6553200" cy="653856"/>
          </a:xfrm>
          <a:prstGeom prst="rect">
            <a:avLst/>
          </a:prstGeom>
        </p:spPr>
        <p:txBody>
          <a:bodyPr/>
          <a:lstStyle/>
          <a:p>
            <a:r>
              <a:t>Server-Side Code in Action!</a:t>
            </a:r>
          </a:p>
        </p:txBody>
      </p:sp>
      <p:sp>
        <p:nvSpPr>
          <p:cNvPr id="965" name="Rectangle 3"/>
          <p:cNvSpPr txBox="1"/>
          <p:nvPr/>
        </p:nvSpPr>
        <p:spPr>
          <a:xfrm>
            <a:off x="304800" y="914400"/>
            <a:ext cx="8610600" cy="43486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Visiting a URL and then being given an HTML page.</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Visiting an API end-point that parse URL parameters to provide selective JSONs.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Clicking an invoice that provides a PDF report.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Title 1"/>
          <p:cNvSpPr txBox="1">
            <a:spLocks noGrp="1"/>
          </p:cNvSpPr>
          <p:nvPr>
            <p:ph type="title"/>
          </p:nvPr>
        </p:nvSpPr>
        <p:spPr>
          <a:xfrm>
            <a:off x="304800" y="-1"/>
            <a:ext cx="6553200" cy="653856"/>
          </a:xfrm>
          <a:prstGeom prst="rect">
            <a:avLst/>
          </a:prstGeom>
        </p:spPr>
        <p:txBody>
          <a:bodyPr/>
          <a:lstStyle/>
          <a:p>
            <a:r>
              <a:t>Server-Side Code in Action!</a:t>
            </a:r>
          </a:p>
        </p:txBody>
      </p:sp>
      <p:sp>
        <p:nvSpPr>
          <p:cNvPr id="968" name="Rectangle 3"/>
          <p:cNvSpPr txBox="1"/>
          <p:nvPr/>
        </p:nvSpPr>
        <p:spPr>
          <a:xfrm>
            <a:off x="304800" y="914400"/>
            <a:ext cx="8610600" cy="43486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Visiting a URL and then being given an HTML page.</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Visiting an API end-point that parse URL parameters to provide selective JSONs.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Clicking an invoice that provides a PDF report.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Google providing “results” relevant to your searches on other sites. </a:t>
            </a:r>
          </a:p>
        </p:txBody>
      </p:sp>
      <p:sp>
        <p:nvSpPr>
          <p:cNvPr id="969" name="Rectangle 2"/>
          <p:cNvSpPr/>
          <p:nvPr/>
        </p:nvSpPr>
        <p:spPr>
          <a:xfrm>
            <a:off x="304800" y="838200"/>
            <a:ext cx="8458200" cy="1752600"/>
          </a:xfrm>
          <a:prstGeom prst="rect">
            <a:avLst/>
          </a:prstGeom>
          <a:ln w="63500">
            <a:solidFill>
              <a:srgbClr val="C00000"/>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Title 1"/>
          <p:cNvSpPr txBox="1">
            <a:spLocks noGrp="1"/>
          </p:cNvSpPr>
          <p:nvPr>
            <p:ph type="title"/>
          </p:nvPr>
        </p:nvSpPr>
        <p:spPr>
          <a:prstGeom prst="rect">
            <a:avLst/>
          </a:prstGeom>
        </p:spPr>
        <p:txBody>
          <a:bodyPr/>
          <a:lstStyle/>
          <a:p>
            <a:r>
              <a:t>Remind me again…</a:t>
            </a:r>
          </a:p>
        </p:txBody>
      </p:sp>
      <p:sp>
        <p:nvSpPr>
          <p:cNvPr id="972" name="Rectangle 4"/>
          <p:cNvSpPr txBox="1"/>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973" name="Content Placeholder 2"/>
          <p:cNvSpPr txBox="1"/>
          <p:nvPr/>
        </p:nvSpPr>
        <p:spPr>
          <a:xfrm>
            <a:off x="443344" y="2971799"/>
            <a:ext cx="8229601" cy="6098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defTabSz="685800">
              <a:spcBef>
                <a:spcPts val="800"/>
              </a:spcBef>
              <a:defRPr sz="3600">
                <a:latin typeface="Arial"/>
                <a:ea typeface="Arial"/>
                <a:cs typeface="Arial"/>
                <a:sym typeface="Arial"/>
              </a:defRPr>
            </a:pPr>
            <a:r>
              <a:t>What is a </a:t>
            </a:r>
            <a:r>
              <a:rPr b="1"/>
              <a:t>client</a:t>
            </a:r>
            <a:r>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Title 1"/>
          <p:cNvSpPr txBox="1">
            <a:spLocks noGrp="1"/>
          </p:cNvSpPr>
          <p:nvPr>
            <p:ph type="title"/>
          </p:nvPr>
        </p:nvSpPr>
        <p:spPr>
          <a:prstGeom prst="rect">
            <a:avLst/>
          </a:prstGeom>
        </p:spPr>
        <p:txBody>
          <a:bodyPr/>
          <a:lstStyle/>
          <a:p>
            <a:r>
              <a:t>Client Definition</a:t>
            </a:r>
          </a:p>
        </p:txBody>
      </p:sp>
      <p:pic>
        <p:nvPicPr>
          <p:cNvPr id="976" name="Picture 5" descr="Picture 5"/>
          <p:cNvPicPr>
            <a:picLocks noChangeAspect="1"/>
          </p:cNvPicPr>
          <p:nvPr/>
        </p:nvPicPr>
        <p:blipFill>
          <a:blip r:embed="rId2">
            <a:extLst/>
          </a:blip>
          <a:srcRect t="47530" r="15753"/>
          <a:stretch>
            <a:fillRect/>
          </a:stretch>
        </p:blipFill>
        <p:spPr>
          <a:xfrm>
            <a:off x="786245" y="1005244"/>
            <a:ext cx="7543800" cy="4534369"/>
          </a:xfrm>
          <a:prstGeom prst="rect">
            <a:avLst/>
          </a:prstGeom>
          <a:ln>
            <a:solidFill>
              <a:srgbClr val="5B9BD5"/>
            </a:solidFill>
          </a:ln>
        </p:spPr>
      </p:pic>
      <p:sp>
        <p:nvSpPr>
          <p:cNvPr id="977" name="Content Placeholder 2"/>
          <p:cNvSpPr txBox="1"/>
          <p:nvPr/>
        </p:nvSpPr>
        <p:spPr>
          <a:xfrm>
            <a:off x="443344" y="5638799"/>
            <a:ext cx="8229601" cy="667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defTabSz="685800">
              <a:spcBef>
                <a:spcPts val="400"/>
              </a:spcBef>
              <a:defRPr sz="2000" b="1">
                <a:latin typeface="Arial"/>
                <a:ea typeface="Arial"/>
                <a:cs typeface="Arial"/>
                <a:sym typeface="Arial"/>
              </a:defRPr>
            </a:pPr>
            <a:r>
              <a:t>Client: </a:t>
            </a:r>
            <a:br/>
            <a:r>
              <a:rPr b="0"/>
              <a:t>The users’ personal machines that make “requests” of the server.</a:t>
            </a:r>
          </a:p>
        </p:txBody>
      </p:sp>
      <p:sp>
        <p:nvSpPr>
          <p:cNvPr id="978" name="Rectangle 4"/>
          <p:cNvSpPr/>
          <p:nvPr/>
        </p:nvSpPr>
        <p:spPr>
          <a:xfrm>
            <a:off x="914400" y="2003326"/>
            <a:ext cx="2286000" cy="2286001"/>
          </a:xfrm>
          <a:prstGeom prst="rect">
            <a:avLst/>
          </a:prstGeom>
          <a:ln w="63500">
            <a:solidFill>
              <a:srgbClr val="C00000"/>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Title 1"/>
          <p:cNvSpPr txBox="1">
            <a:spLocks noGrp="1"/>
          </p:cNvSpPr>
          <p:nvPr>
            <p:ph type="title"/>
          </p:nvPr>
        </p:nvSpPr>
        <p:spPr>
          <a:prstGeom prst="rect">
            <a:avLst/>
          </a:prstGeom>
        </p:spPr>
        <p:txBody>
          <a:bodyPr/>
          <a:lstStyle/>
          <a:p>
            <a:r>
              <a:t>Bonus Question:</a:t>
            </a:r>
          </a:p>
        </p:txBody>
      </p:sp>
      <p:sp>
        <p:nvSpPr>
          <p:cNvPr id="981" name="Rectangle 4"/>
          <p:cNvSpPr txBox="1"/>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982" name="Content Placeholder 2"/>
          <p:cNvSpPr txBox="1"/>
          <p:nvPr/>
        </p:nvSpPr>
        <p:spPr>
          <a:xfrm>
            <a:off x="443344" y="2496408"/>
            <a:ext cx="8229601" cy="114328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defTabSz="685800">
              <a:spcBef>
                <a:spcPts val="800"/>
              </a:spcBef>
              <a:defRPr sz="3600">
                <a:latin typeface="Arial"/>
                <a:ea typeface="Arial"/>
                <a:cs typeface="Arial"/>
                <a:sym typeface="Arial"/>
              </a:defRPr>
            </a:pPr>
            <a:r>
              <a:t>How do the client and server </a:t>
            </a:r>
            <a:r>
              <a:rPr b="1"/>
              <a:t>communicate</a:t>
            </a:r>
            <a:r>
              <a:t> with one another?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Title 1"/>
          <p:cNvSpPr txBox="1">
            <a:spLocks noGrp="1"/>
          </p:cNvSpPr>
          <p:nvPr>
            <p:ph type="title"/>
          </p:nvPr>
        </p:nvSpPr>
        <p:spPr>
          <a:prstGeom prst="rect">
            <a:avLst/>
          </a:prstGeom>
        </p:spPr>
        <p:txBody>
          <a:bodyPr/>
          <a:lstStyle/>
          <a:p>
            <a:r>
              <a:t>HTTP Definition</a:t>
            </a:r>
          </a:p>
        </p:txBody>
      </p:sp>
      <p:pic>
        <p:nvPicPr>
          <p:cNvPr id="985" name="Picture 5" descr="Picture 5"/>
          <p:cNvPicPr>
            <a:picLocks noChangeAspect="1"/>
          </p:cNvPicPr>
          <p:nvPr/>
        </p:nvPicPr>
        <p:blipFill>
          <a:blip r:embed="rId2">
            <a:extLst/>
          </a:blip>
          <a:srcRect t="47530" r="15753"/>
          <a:stretch>
            <a:fillRect/>
          </a:stretch>
        </p:blipFill>
        <p:spPr>
          <a:xfrm>
            <a:off x="786245" y="1005244"/>
            <a:ext cx="7543800" cy="4534369"/>
          </a:xfrm>
          <a:prstGeom prst="rect">
            <a:avLst/>
          </a:prstGeom>
          <a:ln>
            <a:solidFill>
              <a:srgbClr val="5B9BD5"/>
            </a:solidFill>
          </a:ln>
        </p:spPr>
      </p:pic>
      <p:sp>
        <p:nvSpPr>
          <p:cNvPr id="986" name="Content Placeholder 2"/>
          <p:cNvSpPr txBox="1"/>
          <p:nvPr/>
        </p:nvSpPr>
        <p:spPr>
          <a:xfrm>
            <a:off x="443344" y="5638799"/>
            <a:ext cx="8229601" cy="667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defTabSz="685800">
              <a:spcBef>
                <a:spcPts val="400"/>
              </a:spcBef>
              <a:defRPr sz="2000">
                <a:latin typeface="Arial"/>
                <a:ea typeface="Arial"/>
                <a:cs typeface="Arial"/>
                <a:sym typeface="Arial"/>
              </a:defRPr>
            </a:pPr>
            <a:r>
              <a:t>Clients and Servers communicate back and forth using a series of understood communications defined by </a:t>
            </a:r>
            <a:r>
              <a:rPr b="1"/>
              <a:t>HTTP / HTTPs</a:t>
            </a:r>
            <a:r>
              <a:t>. </a:t>
            </a:r>
          </a:p>
        </p:txBody>
      </p:sp>
      <p:sp>
        <p:nvSpPr>
          <p:cNvPr id="987" name="Rectangle 4"/>
          <p:cNvSpPr/>
          <p:nvPr/>
        </p:nvSpPr>
        <p:spPr>
          <a:xfrm>
            <a:off x="2743200" y="1005244"/>
            <a:ext cx="2286000" cy="4328756"/>
          </a:xfrm>
          <a:prstGeom prst="rect">
            <a:avLst/>
          </a:prstGeom>
          <a:ln w="63500">
            <a:solidFill>
              <a:srgbClr val="C00000"/>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Title 1"/>
          <p:cNvSpPr txBox="1">
            <a:spLocks noGrp="1"/>
          </p:cNvSpPr>
          <p:nvPr>
            <p:ph type="title"/>
          </p:nvPr>
        </p:nvSpPr>
        <p:spPr>
          <a:prstGeom prst="rect">
            <a:avLst/>
          </a:prstGeom>
        </p:spPr>
        <p:txBody>
          <a:bodyPr/>
          <a:lstStyle/>
          <a:p>
            <a:r>
              <a:t>Full-Stack Development</a:t>
            </a:r>
          </a:p>
        </p:txBody>
      </p:sp>
      <p:sp>
        <p:nvSpPr>
          <p:cNvPr id="990" name="Rectangle 3"/>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991" name="Rectangle 4"/>
          <p:cNvSpPr txBox="1"/>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pic>
        <p:nvPicPr>
          <p:cNvPr id="992" name="0_0.png" descr="0_0.png"/>
          <p:cNvPicPr>
            <a:picLocks noChangeAspect="1"/>
          </p:cNvPicPr>
          <p:nvPr/>
        </p:nvPicPr>
        <p:blipFill>
          <a:blip r:embed="rId2">
            <a:extLst/>
          </a:blip>
          <a:stretch>
            <a:fillRect/>
          </a:stretch>
        </p:blipFill>
        <p:spPr>
          <a:xfrm>
            <a:off x="0" y="508000"/>
            <a:ext cx="9144000" cy="63509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Title 1"/>
          <p:cNvSpPr txBox="1">
            <a:spLocks noGrp="1"/>
          </p:cNvSpPr>
          <p:nvPr>
            <p:ph type="title"/>
          </p:nvPr>
        </p:nvSpPr>
        <p:spPr>
          <a:prstGeom prst="rect">
            <a:avLst/>
          </a:prstGeom>
        </p:spPr>
        <p:txBody>
          <a:bodyPr/>
          <a:lstStyle/>
          <a:p>
            <a:r>
              <a:t>A Moment of Caution</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Title 1"/>
          <p:cNvSpPr txBox="1">
            <a:spLocks noGrp="1"/>
          </p:cNvSpPr>
          <p:nvPr>
            <p:ph type="title"/>
          </p:nvPr>
        </p:nvSpPr>
        <p:spPr>
          <a:prstGeom prst="rect">
            <a:avLst/>
          </a:prstGeom>
        </p:spPr>
        <p:txBody>
          <a:bodyPr/>
          <a:lstStyle/>
          <a:p>
            <a:r>
              <a:t>Digging Deep into Server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Visualizing Servers</a:t>
            </a:r>
          </a:p>
        </p:txBody>
      </p:sp>
      <p:sp>
        <p:nvSpPr>
          <p:cNvPr id="997" name="Content Placeholder 2"/>
          <p:cNvSpPr txBox="1"/>
          <p:nvPr/>
        </p:nvSpPr>
        <p:spPr>
          <a:xfrm>
            <a:off x="304800" y="5486400"/>
            <a:ext cx="8368146" cy="7926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a:latin typeface="Arial"/>
                <a:ea typeface="Arial"/>
                <a:cs typeface="Arial"/>
                <a:sym typeface="Arial"/>
              </a:defRPr>
            </a:lvl1pPr>
          </a:lstStyle>
          <a:p>
            <a:r>
              <a:t>Server Hardware look like large, ruggedized versions of desktop computers. </a:t>
            </a:r>
          </a:p>
        </p:txBody>
      </p:sp>
      <p:pic>
        <p:nvPicPr>
          <p:cNvPr id="998" name="pasted-image.tiff" descr="pasted-image.tiff"/>
          <p:cNvPicPr>
            <a:picLocks noChangeAspect="1"/>
          </p:cNvPicPr>
          <p:nvPr/>
        </p:nvPicPr>
        <p:blipFill>
          <a:blip r:embed="rId2">
            <a:extLst/>
          </a:blip>
          <a:stretch>
            <a:fillRect/>
          </a:stretch>
        </p:blipFill>
        <p:spPr>
          <a:xfrm>
            <a:off x="1345637" y="1031751"/>
            <a:ext cx="6286472" cy="419348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Visualizing Servers</a:t>
            </a:r>
          </a:p>
        </p:txBody>
      </p:sp>
      <p:pic>
        <p:nvPicPr>
          <p:cNvPr id="1001" name="Picture 2" descr="Picture 2"/>
          <p:cNvPicPr>
            <a:picLocks noChangeAspect="1"/>
          </p:cNvPicPr>
          <p:nvPr/>
        </p:nvPicPr>
        <p:blipFill>
          <a:blip r:embed="rId2">
            <a:extLst/>
          </a:blip>
          <a:stretch>
            <a:fillRect/>
          </a:stretch>
        </p:blipFill>
        <p:spPr>
          <a:xfrm>
            <a:off x="3429000" y="2209800"/>
            <a:ext cx="2406203" cy="2041918"/>
          </a:xfrm>
          <a:prstGeom prst="rect">
            <a:avLst/>
          </a:prstGeom>
          <a:ln w="12700">
            <a:miter lim="400000"/>
          </a:ln>
        </p:spPr>
      </p:pic>
      <p:sp>
        <p:nvSpPr>
          <p:cNvPr id="1002" name="Content Placeholder 2"/>
          <p:cNvSpPr txBox="1"/>
          <p:nvPr/>
        </p:nvSpPr>
        <p:spPr>
          <a:xfrm>
            <a:off x="304800" y="5486400"/>
            <a:ext cx="8368146" cy="7926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a:latin typeface="Arial"/>
                <a:ea typeface="Arial"/>
                <a:cs typeface="Arial"/>
                <a:sym typeface="Arial"/>
              </a:defRPr>
            </a:lvl1pPr>
          </a:lstStyle>
          <a:p>
            <a:r>
              <a:t>These machines (and their respective code) handle all of the requests coming in from browsers accessing a website.</a:t>
            </a:r>
          </a:p>
        </p:txBody>
      </p:sp>
      <p:pic>
        <p:nvPicPr>
          <p:cNvPr id="1003" name="Picture 2" descr="Picture 2"/>
          <p:cNvPicPr>
            <a:picLocks noChangeAspect="1"/>
          </p:cNvPicPr>
          <p:nvPr/>
        </p:nvPicPr>
        <p:blipFill>
          <a:blip r:embed="rId3">
            <a:extLst/>
          </a:blip>
          <a:stretch>
            <a:fillRect/>
          </a:stretch>
        </p:blipFill>
        <p:spPr>
          <a:xfrm>
            <a:off x="609600" y="1178639"/>
            <a:ext cx="1189686" cy="994875"/>
          </a:xfrm>
          <a:prstGeom prst="rect">
            <a:avLst/>
          </a:prstGeom>
          <a:ln w="12700">
            <a:miter lim="400000"/>
          </a:ln>
        </p:spPr>
      </p:pic>
      <p:pic>
        <p:nvPicPr>
          <p:cNvPr id="1004" name="Picture 2" descr="Picture 2"/>
          <p:cNvPicPr>
            <a:picLocks noChangeAspect="1"/>
          </p:cNvPicPr>
          <p:nvPr/>
        </p:nvPicPr>
        <p:blipFill>
          <a:blip r:embed="rId3">
            <a:extLst/>
          </a:blip>
          <a:stretch>
            <a:fillRect/>
          </a:stretch>
        </p:blipFill>
        <p:spPr>
          <a:xfrm>
            <a:off x="638628" y="2841443"/>
            <a:ext cx="1189687" cy="994874"/>
          </a:xfrm>
          <a:prstGeom prst="rect">
            <a:avLst/>
          </a:prstGeom>
          <a:ln w="12700">
            <a:miter lim="400000"/>
          </a:ln>
        </p:spPr>
      </p:pic>
      <p:pic>
        <p:nvPicPr>
          <p:cNvPr id="1005" name="Picture 2" descr="Picture 2"/>
          <p:cNvPicPr>
            <a:picLocks noChangeAspect="1"/>
          </p:cNvPicPr>
          <p:nvPr/>
        </p:nvPicPr>
        <p:blipFill>
          <a:blip r:embed="rId3">
            <a:extLst/>
          </a:blip>
          <a:stretch>
            <a:fillRect/>
          </a:stretch>
        </p:blipFill>
        <p:spPr>
          <a:xfrm>
            <a:off x="1857343" y="4371621"/>
            <a:ext cx="1189686" cy="994875"/>
          </a:xfrm>
          <a:prstGeom prst="rect">
            <a:avLst/>
          </a:prstGeom>
          <a:ln w="12700">
            <a:miter lim="400000"/>
          </a:ln>
        </p:spPr>
      </p:pic>
      <p:pic>
        <p:nvPicPr>
          <p:cNvPr id="1006" name="Picture 2" descr="Picture 2"/>
          <p:cNvPicPr>
            <a:picLocks noChangeAspect="1"/>
          </p:cNvPicPr>
          <p:nvPr/>
        </p:nvPicPr>
        <p:blipFill>
          <a:blip r:embed="rId3">
            <a:extLst/>
          </a:blip>
          <a:stretch>
            <a:fillRect/>
          </a:stretch>
        </p:blipFill>
        <p:spPr>
          <a:xfrm>
            <a:off x="6019800" y="990600"/>
            <a:ext cx="1189686" cy="994874"/>
          </a:xfrm>
          <a:prstGeom prst="rect">
            <a:avLst/>
          </a:prstGeom>
          <a:ln w="12700">
            <a:miter lim="400000"/>
          </a:ln>
        </p:spPr>
      </p:pic>
      <p:pic>
        <p:nvPicPr>
          <p:cNvPr id="1007" name="Picture 2" descr="Picture 2"/>
          <p:cNvPicPr>
            <a:picLocks noChangeAspect="1"/>
          </p:cNvPicPr>
          <p:nvPr/>
        </p:nvPicPr>
        <p:blipFill>
          <a:blip r:embed="rId3">
            <a:extLst/>
          </a:blip>
          <a:stretch>
            <a:fillRect/>
          </a:stretch>
        </p:blipFill>
        <p:spPr>
          <a:xfrm>
            <a:off x="3047027" y="854664"/>
            <a:ext cx="1189687" cy="994874"/>
          </a:xfrm>
          <a:prstGeom prst="rect">
            <a:avLst/>
          </a:prstGeom>
          <a:ln w="12700">
            <a:miter lim="400000"/>
          </a:ln>
        </p:spPr>
      </p:pic>
      <p:pic>
        <p:nvPicPr>
          <p:cNvPr id="1008" name="Picture 2" descr="Picture 2"/>
          <p:cNvPicPr>
            <a:picLocks noChangeAspect="1"/>
          </p:cNvPicPr>
          <p:nvPr/>
        </p:nvPicPr>
        <p:blipFill>
          <a:blip r:embed="rId3">
            <a:extLst/>
          </a:blip>
          <a:stretch>
            <a:fillRect/>
          </a:stretch>
        </p:blipFill>
        <p:spPr>
          <a:xfrm>
            <a:off x="7209484" y="2841443"/>
            <a:ext cx="1189686" cy="994874"/>
          </a:xfrm>
          <a:prstGeom prst="rect">
            <a:avLst/>
          </a:prstGeom>
          <a:ln w="12700">
            <a:miter lim="400000"/>
          </a:ln>
        </p:spPr>
      </p:pic>
      <p:pic>
        <p:nvPicPr>
          <p:cNvPr id="1009" name="Picture 2" descr="Picture 2"/>
          <p:cNvPicPr>
            <a:picLocks noChangeAspect="1"/>
          </p:cNvPicPr>
          <p:nvPr/>
        </p:nvPicPr>
        <p:blipFill>
          <a:blip r:embed="rId3">
            <a:extLst/>
          </a:blip>
          <a:stretch>
            <a:fillRect/>
          </a:stretch>
        </p:blipFill>
        <p:spPr>
          <a:xfrm>
            <a:off x="5856973" y="4431574"/>
            <a:ext cx="1189686" cy="994875"/>
          </a:xfrm>
          <a:prstGeom prst="rect">
            <a:avLst/>
          </a:prstGeom>
          <a:ln w="12700">
            <a:miter lim="400000"/>
          </a:ln>
        </p:spPr>
      </p:pic>
      <p:sp>
        <p:nvSpPr>
          <p:cNvPr id="1010" name="Straight Arrow Connector 12"/>
          <p:cNvSpPr/>
          <p:nvPr/>
        </p:nvSpPr>
        <p:spPr>
          <a:xfrm>
            <a:off x="2209800" y="3338879"/>
            <a:ext cx="1066801" cy="1"/>
          </a:xfrm>
          <a:prstGeom prst="line">
            <a:avLst/>
          </a:prstGeom>
          <a:ln w="6350">
            <a:solidFill>
              <a:srgbClr val="000000"/>
            </a:solidFill>
            <a:miter/>
            <a:headEnd type="triangle"/>
            <a:tailEnd type="triangle"/>
          </a:ln>
        </p:spPr>
        <p:txBody>
          <a:bodyPr lIns="45719" rIns="45719"/>
          <a:lstStyle/>
          <a:p>
            <a:endParaRPr/>
          </a:p>
        </p:txBody>
      </p:sp>
      <p:sp>
        <p:nvSpPr>
          <p:cNvPr id="1011" name="Straight Arrow Connector 13"/>
          <p:cNvSpPr/>
          <p:nvPr/>
        </p:nvSpPr>
        <p:spPr>
          <a:xfrm>
            <a:off x="2209800" y="2173514"/>
            <a:ext cx="1066801" cy="417287"/>
          </a:xfrm>
          <a:prstGeom prst="line">
            <a:avLst/>
          </a:prstGeom>
          <a:ln w="6350">
            <a:solidFill>
              <a:srgbClr val="000000"/>
            </a:solidFill>
            <a:miter/>
            <a:headEnd type="triangle"/>
            <a:tailEnd type="triangle"/>
          </a:ln>
        </p:spPr>
        <p:txBody>
          <a:bodyPr lIns="45719" rIns="45719"/>
          <a:lstStyle/>
          <a:p>
            <a:endParaRPr/>
          </a:p>
        </p:txBody>
      </p:sp>
      <p:sp>
        <p:nvSpPr>
          <p:cNvPr id="1012" name="Straight Arrow Connector 15"/>
          <p:cNvSpPr/>
          <p:nvPr/>
        </p:nvSpPr>
        <p:spPr>
          <a:xfrm>
            <a:off x="4247760" y="1662893"/>
            <a:ext cx="250971" cy="469146"/>
          </a:xfrm>
          <a:prstGeom prst="line">
            <a:avLst/>
          </a:prstGeom>
          <a:ln w="6350">
            <a:solidFill>
              <a:srgbClr val="000000"/>
            </a:solidFill>
            <a:miter/>
            <a:headEnd type="triangle"/>
            <a:tailEnd type="triangle"/>
          </a:ln>
        </p:spPr>
        <p:txBody>
          <a:bodyPr lIns="45719" rIns="45719"/>
          <a:lstStyle/>
          <a:p>
            <a:endParaRPr/>
          </a:p>
        </p:txBody>
      </p:sp>
      <p:sp>
        <p:nvSpPr>
          <p:cNvPr id="1013" name="Straight Arrow Connector 17"/>
          <p:cNvSpPr/>
          <p:nvPr/>
        </p:nvSpPr>
        <p:spPr>
          <a:xfrm flipH="1">
            <a:off x="5788031" y="1985473"/>
            <a:ext cx="446616" cy="441876"/>
          </a:xfrm>
          <a:prstGeom prst="line">
            <a:avLst/>
          </a:prstGeom>
          <a:ln w="6350">
            <a:solidFill>
              <a:srgbClr val="000000"/>
            </a:solidFill>
            <a:miter/>
            <a:headEnd type="triangle"/>
            <a:tailEnd type="triangle"/>
          </a:ln>
        </p:spPr>
        <p:txBody>
          <a:bodyPr lIns="45719" rIns="45719"/>
          <a:lstStyle/>
          <a:p>
            <a:endParaRPr/>
          </a:p>
        </p:txBody>
      </p:sp>
      <p:sp>
        <p:nvSpPr>
          <p:cNvPr id="1014" name="Straight Arrow Connector 19"/>
          <p:cNvSpPr/>
          <p:nvPr/>
        </p:nvSpPr>
        <p:spPr>
          <a:xfrm flipH="1" flipV="1">
            <a:off x="6005201" y="3289353"/>
            <a:ext cx="1041459" cy="4710"/>
          </a:xfrm>
          <a:prstGeom prst="line">
            <a:avLst/>
          </a:prstGeom>
          <a:ln w="6350">
            <a:solidFill>
              <a:srgbClr val="000000"/>
            </a:solidFill>
            <a:miter/>
            <a:headEnd type="triangle"/>
            <a:tailEnd type="triangle"/>
          </a:ln>
        </p:spPr>
        <p:txBody>
          <a:bodyPr lIns="45719" rIns="45719"/>
          <a:lstStyle/>
          <a:p>
            <a:endParaRPr/>
          </a:p>
        </p:txBody>
      </p:sp>
      <p:sp>
        <p:nvSpPr>
          <p:cNvPr id="1015" name="Straight Arrow Connector 21"/>
          <p:cNvSpPr/>
          <p:nvPr/>
        </p:nvSpPr>
        <p:spPr>
          <a:xfrm flipH="1" flipV="1">
            <a:off x="5365274" y="4273956"/>
            <a:ext cx="520729" cy="404172"/>
          </a:xfrm>
          <a:prstGeom prst="line">
            <a:avLst/>
          </a:prstGeom>
          <a:ln w="6350">
            <a:solidFill>
              <a:srgbClr val="000000"/>
            </a:solidFill>
            <a:miter/>
            <a:headEnd type="triangle"/>
            <a:tailEnd type="triangle"/>
          </a:ln>
        </p:spPr>
        <p:txBody>
          <a:bodyPr lIns="45719" rIns="45719"/>
          <a:lstStyle/>
          <a:p>
            <a:endParaRPr/>
          </a:p>
        </p:txBody>
      </p:sp>
      <p:sp>
        <p:nvSpPr>
          <p:cNvPr id="1016" name="Straight Arrow Connector 23"/>
          <p:cNvSpPr/>
          <p:nvPr/>
        </p:nvSpPr>
        <p:spPr>
          <a:xfrm flipV="1">
            <a:off x="3229970" y="4151374"/>
            <a:ext cx="457638" cy="268234"/>
          </a:xfrm>
          <a:prstGeom prst="line">
            <a:avLst/>
          </a:prstGeom>
          <a:ln w="6350">
            <a:solidFill>
              <a:srgbClr val="000000"/>
            </a:solidFill>
            <a:miter/>
            <a:headEnd type="triangle"/>
            <a:tailEnd type="triangle"/>
          </a:ln>
        </p:spPr>
        <p:txBody>
          <a:bodyPr lIns="45719" rIns="45719"/>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Title 1"/>
          <p:cNvSpPr txBox="1">
            <a:spLocks noGrp="1"/>
          </p:cNvSpPr>
          <p:nvPr>
            <p:ph type="title"/>
          </p:nvPr>
        </p:nvSpPr>
        <p:spPr>
          <a:prstGeom prst="rect">
            <a:avLst/>
          </a:prstGeom>
        </p:spPr>
        <p:txBody>
          <a:bodyPr/>
          <a:lstStyle/>
          <a:p>
            <a:r>
              <a:t>Visualizing Servers</a:t>
            </a:r>
          </a:p>
        </p:txBody>
      </p:sp>
      <p:sp>
        <p:nvSpPr>
          <p:cNvPr id="1019" name="Rectangle 4"/>
          <p:cNvSpPr txBox="1"/>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pic>
        <p:nvPicPr>
          <p:cNvPr id="1020" name="Picture 2" descr="Picture 2"/>
          <p:cNvPicPr>
            <a:picLocks noChangeAspect="1"/>
          </p:cNvPicPr>
          <p:nvPr/>
        </p:nvPicPr>
        <p:blipFill>
          <a:blip r:embed="rId2">
            <a:extLst/>
          </a:blip>
          <a:stretch>
            <a:fillRect/>
          </a:stretch>
        </p:blipFill>
        <p:spPr>
          <a:xfrm>
            <a:off x="304800" y="1066800"/>
            <a:ext cx="4724400" cy="4724400"/>
          </a:xfrm>
          <a:prstGeom prst="rect">
            <a:avLst/>
          </a:prstGeom>
          <a:ln w="12700">
            <a:miter lim="400000"/>
          </a:ln>
        </p:spPr>
      </p:pic>
      <p:sp>
        <p:nvSpPr>
          <p:cNvPr id="1021" name="Content Placeholder 2"/>
          <p:cNvSpPr txBox="1"/>
          <p:nvPr/>
        </p:nvSpPr>
        <p:spPr>
          <a:xfrm>
            <a:off x="5257798" y="2781300"/>
            <a:ext cx="3415146" cy="114328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defTabSz="685800">
              <a:spcBef>
                <a:spcPts val="800"/>
              </a:spcBef>
              <a:defRPr sz="3600">
                <a:latin typeface="Arial"/>
                <a:ea typeface="Arial"/>
                <a:cs typeface="Arial"/>
                <a:sym typeface="Arial"/>
              </a:defRPr>
            </a:pPr>
            <a:r>
              <a:t>Where does the server </a:t>
            </a:r>
            <a:r>
              <a:rPr b="1"/>
              <a:t>live</a:t>
            </a:r>
            <a:r>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Title 1"/>
          <p:cNvSpPr txBox="1">
            <a:spLocks noGrp="1"/>
          </p:cNvSpPr>
          <p:nvPr>
            <p:ph type="title"/>
          </p:nvPr>
        </p:nvSpPr>
        <p:spPr>
          <a:xfrm>
            <a:off x="304800" y="-1"/>
            <a:ext cx="6553200" cy="653856"/>
          </a:xfrm>
          <a:prstGeom prst="rect">
            <a:avLst/>
          </a:prstGeom>
        </p:spPr>
        <p:txBody>
          <a:bodyPr/>
          <a:lstStyle/>
          <a:p>
            <a:r>
              <a:t>Where Do Servers Live?</a:t>
            </a:r>
          </a:p>
        </p:txBody>
      </p:sp>
      <p:sp>
        <p:nvSpPr>
          <p:cNvPr id="1024" name="Rectangle 3"/>
          <p:cNvSpPr txBox="1"/>
          <p:nvPr/>
        </p:nvSpPr>
        <p:spPr>
          <a:xfrm>
            <a:off x="304800" y="914400"/>
            <a:ext cx="8610600" cy="18594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Servers live in dedicated hardware intended to handle </a:t>
            </a:r>
            <a:r>
              <a:rPr u="sng"/>
              <a:t>ALL</a:t>
            </a:r>
            <a:r>
              <a:t> the requests and responses of many clients.</a:t>
            </a:r>
          </a:p>
          <a:p>
            <a:pPr marL="342900" indent="-342900">
              <a:buSzPct val="100000"/>
              <a:buFont typeface="Arial"/>
              <a:buChar char="•"/>
              <a:defRPr sz="2400" u="sng">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Servers can live most often live on cloud platforms like AWS, Heroku, Google Cloud, etc.</a:t>
            </a:r>
          </a:p>
        </p:txBody>
      </p:sp>
      <p:pic>
        <p:nvPicPr>
          <p:cNvPr id="1025" name="Picture 2" descr="Picture 2"/>
          <p:cNvPicPr>
            <a:picLocks noChangeAspect="1"/>
          </p:cNvPicPr>
          <p:nvPr/>
        </p:nvPicPr>
        <p:blipFill>
          <a:blip r:embed="rId2">
            <a:extLst/>
          </a:blip>
          <a:stretch>
            <a:fillRect/>
          </a:stretch>
        </p:blipFill>
        <p:spPr>
          <a:xfrm>
            <a:off x="287215" y="3505200"/>
            <a:ext cx="3273426" cy="1309370"/>
          </a:xfrm>
          <a:prstGeom prst="rect">
            <a:avLst/>
          </a:prstGeom>
          <a:ln w="12700">
            <a:miter lim="400000"/>
          </a:ln>
        </p:spPr>
      </p:pic>
      <p:pic>
        <p:nvPicPr>
          <p:cNvPr id="1026" name="Picture 4" descr="Picture 4"/>
          <p:cNvPicPr>
            <a:picLocks noChangeAspect="1"/>
          </p:cNvPicPr>
          <p:nvPr/>
        </p:nvPicPr>
        <p:blipFill>
          <a:blip r:embed="rId3">
            <a:extLst/>
          </a:blip>
          <a:stretch>
            <a:fillRect/>
          </a:stretch>
        </p:blipFill>
        <p:spPr>
          <a:xfrm>
            <a:off x="2865439" y="3465041"/>
            <a:ext cx="3489322" cy="2442801"/>
          </a:xfrm>
          <a:prstGeom prst="rect">
            <a:avLst/>
          </a:prstGeom>
          <a:ln w="12700">
            <a:miter lim="400000"/>
          </a:ln>
        </p:spPr>
      </p:pic>
      <p:pic>
        <p:nvPicPr>
          <p:cNvPr id="1027" name="Picture 6" descr="Picture 6"/>
          <p:cNvPicPr>
            <a:picLocks noChangeAspect="1"/>
          </p:cNvPicPr>
          <p:nvPr/>
        </p:nvPicPr>
        <p:blipFill>
          <a:blip r:embed="rId4">
            <a:extLst/>
          </a:blip>
          <a:stretch>
            <a:fillRect/>
          </a:stretch>
        </p:blipFill>
        <p:spPr>
          <a:xfrm>
            <a:off x="5791200" y="3776645"/>
            <a:ext cx="3124200" cy="115643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itle 1"/>
          <p:cNvSpPr txBox="1">
            <a:spLocks noGrp="1"/>
          </p:cNvSpPr>
          <p:nvPr>
            <p:ph type="title"/>
          </p:nvPr>
        </p:nvSpPr>
        <p:spPr>
          <a:xfrm>
            <a:off x="304800" y="-1"/>
            <a:ext cx="6553200" cy="653856"/>
          </a:xfrm>
          <a:prstGeom prst="rect">
            <a:avLst/>
          </a:prstGeom>
        </p:spPr>
        <p:txBody>
          <a:bodyPr/>
          <a:lstStyle/>
          <a:p>
            <a:r>
              <a:t>Where Do Servers Live?</a:t>
            </a:r>
          </a:p>
        </p:txBody>
      </p:sp>
      <p:sp>
        <p:nvSpPr>
          <p:cNvPr id="1030" name="Rectangle 3"/>
          <p:cNvSpPr txBox="1"/>
          <p:nvPr/>
        </p:nvSpPr>
        <p:spPr>
          <a:xfrm>
            <a:off x="304800" y="914400"/>
            <a:ext cx="8610600" cy="18594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Servers live in dedicated hardware intended to handle </a:t>
            </a:r>
            <a:r>
              <a:rPr u="sng"/>
              <a:t>ALL</a:t>
            </a:r>
            <a:r>
              <a:t> the requests and responses of many clients.</a:t>
            </a:r>
          </a:p>
          <a:p>
            <a:pPr marL="342900" indent="-342900">
              <a:buSzPct val="100000"/>
              <a:buFont typeface="Arial"/>
              <a:buChar char="•"/>
              <a:defRPr sz="2400" u="sng">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Servers can live most often live on cloud platforms like AWS, Heroku, Google Cloud, etc.</a:t>
            </a:r>
          </a:p>
        </p:txBody>
      </p:sp>
      <p:pic>
        <p:nvPicPr>
          <p:cNvPr id="1031" name="Picture 2" descr="Picture 2"/>
          <p:cNvPicPr>
            <a:picLocks noChangeAspect="1"/>
          </p:cNvPicPr>
          <p:nvPr/>
        </p:nvPicPr>
        <p:blipFill>
          <a:blip r:embed="rId2">
            <a:extLst/>
          </a:blip>
          <a:stretch>
            <a:fillRect/>
          </a:stretch>
        </p:blipFill>
        <p:spPr>
          <a:xfrm>
            <a:off x="287215" y="3505200"/>
            <a:ext cx="3273426" cy="1309370"/>
          </a:xfrm>
          <a:prstGeom prst="rect">
            <a:avLst/>
          </a:prstGeom>
          <a:ln w="12700">
            <a:miter lim="400000"/>
          </a:ln>
        </p:spPr>
      </p:pic>
      <p:pic>
        <p:nvPicPr>
          <p:cNvPr id="1032" name="Picture 4" descr="Picture 4"/>
          <p:cNvPicPr>
            <a:picLocks noChangeAspect="1"/>
          </p:cNvPicPr>
          <p:nvPr/>
        </p:nvPicPr>
        <p:blipFill>
          <a:blip r:embed="rId3">
            <a:extLst/>
          </a:blip>
          <a:stretch>
            <a:fillRect/>
          </a:stretch>
        </p:blipFill>
        <p:spPr>
          <a:xfrm>
            <a:off x="2865439" y="3465041"/>
            <a:ext cx="3489322" cy="2442801"/>
          </a:xfrm>
          <a:prstGeom prst="rect">
            <a:avLst/>
          </a:prstGeom>
          <a:ln w="12700">
            <a:miter lim="400000"/>
          </a:ln>
        </p:spPr>
      </p:pic>
      <p:pic>
        <p:nvPicPr>
          <p:cNvPr id="1033" name="Picture 6" descr="Picture 6"/>
          <p:cNvPicPr>
            <a:picLocks noChangeAspect="1"/>
          </p:cNvPicPr>
          <p:nvPr/>
        </p:nvPicPr>
        <p:blipFill>
          <a:blip r:embed="rId4">
            <a:extLst/>
          </a:blip>
          <a:stretch>
            <a:fillRect/>
          </a:stretch>
        </p:blipFill>
        <p:spPr>
          <a:xfrm>
            <a:off x="5791200" y="3776645"/>
            <a:ext cx="3124200" cy="1156433"/>
          </a:xfrm>
          <a:prstGeom prst="rect">
            <a:avLst/>
          </a:prstGeom>
          <a:ln w="12700">
            <a:miter lim="400000"/>
          </a:ln>
        </p:spPr>
      </p:pic>
      <p:pic>
        <p:nvPicPr>
          <p:cNvPr id="1034" name="pasted-image.tiff" descr="pasted-image.tiff"/>
          <p:cNvPicPr>
            <a:picLocks noChangeAspect="1"/>
          </p:cNvPicPr>
          <p:nvPr/>
        </p:nvPicPr>
        <p:blipFill>
          <a:blip r:embed="rId5">
            <a:extLst/>
          </a:blip>
          <a:stretch>
            <a:fillRect/>
          </a:stretch>
        </p:blipFill>
        <p:spPr>
          <a:xfrm>
            <a:off x="0" y="838200"/>
            <a:ext cx="9144000" cy="6096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Title 1"/>
          <p:cNvSpPr txBox="1">
            <a:spLocks noGrp="1"/>
          </p:cNvSpPr>
          <p:nvPr>
            <p:ph type="title"/>
          </p:nvPr>
        </p:nvSpPr>
        <p:spPr>
          <a:xfrm>
            <a:off x="304800" y="-1"/>
            <a:ext cx="6553200" cy="653856"/>
          </a:xfrm>
          <a:prstGeom prst="rect">
            <a:avLst/>
          </a:prstGeom>
        </p:spPr>
        <p:txBody>
          <a:bodyPr/>
          <a:lstStyle/>
          <a:p>
            <a:r>
              <a:t>Where Do Servers Live?</a:t>
            </a:r>
          </a:p>
        </p:txBody>
      </p:sp>
      <p:pic>
        <p:nvPicPr>
          <p:cNvPr id="1037" name="pasted-image.tiff" descr="pasted-image.tiff"/>
          <p:cNvPicPr>
            <a:picLocks noChangeAspect="1"/>
          </p:cNvPicPr>
          <p:nvPr/>
        </p:nvPicPr>
        <p:blipFill>
          <a:blip r:embed="rId2">
            <a:extLst/>
          </a:blip>
          <a:stretch>
            <a:fillRect/>
          </a:stretch>
        </p:blipFill>
        <p:spPr>
          <a:xfrm>
            <a:off x="0" y="765809"/>
            <a:ext cx="9144000" cy="613918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Visualizing Servers</a:t>
            </a:r>
          </a:p>
        </p:txBody>
      </p:sp>
      <p:pic>
        <p:nvPicPr>
          <p:cNvPr id="1040" name="pasted-image.tiff" descr="pasted-image.tiff"/>
          <p:cNvPicPr>
            <a:picLocks noChangeAspect="1"/>
          </p:cNvPicPr>
          <p:nvPr/>
        </p:nvPicPr>
        <p:blipFill>
          <a:blip r:embed="rId2">
            <a:extLst/>
          </a:blip>
          <a:stretch>
            <a:fillRect/>
          </a:stretch>
        </p:blipFill>
        <p:spPr>
          <a:xfrm>
            <a:off x="0" y="772587"/>
            <a:ext cx="9144000" cy="609719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Rectangle 1"/>
          <p:cNvSpPr/>
          <p:nvPr/>
        </p:nvSpPr>
        <p:spPr>
          <a:xfrm>
            <a:off x="5334000" y="1371600"/>
            <a:ext cx="3581400" cy="4267200"/>
          </a:xfrm>
          <a:prstGeom prst="rect">
            <a:avLst/>
          </a:prstGeom>
          <a:ln w="63500">
            <a:solidFill>
              <a:srgbClr val="42719B"/>
            </a:solidFill>
            <a:miter/>
          </a:ln>
        </p:spPr>
        <p:txBody>
          <a:bodyPr lIns="45719" rIns="45719" anchor="ctr"/>
          <a:lstStyle/>
          <a:p>
            <a:pPr algn="ctr">
              <a:defRPr>
                <a:solidFill>
                  <a:srgbClr val="FFFFFF"/>
                </a:solidFill>
              </a:defRPr>
            </a:pPr>
            <a:endParaRPr/>
          </a:p>
        </p:txBody>
      </p:sp>
      <p:sp>
        <p:nvSpPr>
          <p:cNvPr id="1043" name="Rectangle 4"/>
          <p:cNvSpPr txBox="1"/>
          <p:nvPr/>
        </p:nvSpPr>
        <p:spPr>
          <a:xfrm>
            <a:off x="304800" y="98052"/>
            <a:ext cx="62484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Servers During Development</a:t>
            </a:r>
          </a:p>
        </p:txBody>
      </p:sp>
      <p:pic>
        <p:nvPicPr>
          <p:cNvPr id="1044" name="Picture 2" descr="Picture 2"/>
          <p:cNvPicPr>
            <a:picLocks noChangeAspect="1"/>
          </p:cNvPicPr>
          <p:nvPr/>
        </p:nvPicPr>
        <p:blipFill>
          <a:blip r:embed="rId2">
            <a:extLst/>
          </a:blip>
          <a:stretch>
            <a:fillRect/>
          </a:stretch>
        </p:blipFill>
        <p:spPr>
          <a:xfrm>
            <a:off x="3245400" y="2700373"/>
            <a:ext cx="1924846" cy="1609653"/>
          </a:xfrm>
          <a:prstGeom prst="rect">
            <a:avLst/>
          </a:prstGeom>
          <a:ln w="12700">
            <a:miter lim="400000"/>
          </a:ln>
        </p:spPr>
      </p:pic>
      <p:pic>
        <p:nvPicPr>
          <p:cNvPr id="1045" name="Picture 2" descr="Picture 2"/>
          <p:cNvPicPr>
            <a:picLocks noChangeAspect="1"/>
          </p:cNvPicPr>
          <p:nvPr/>
        </p:nvPicPr>
        <p:blipFill>
          <a:blip r:embed="rId3">
            <a:extLst/>
          </a:blip>
          <a:stretch>
            <a:fillRect/>
          </a:stretch>
        </p:blipFill>
        <p:spPr>
          <a:xfrm>
            <a:off x="6143171" y="3931432"/>
            <a:ext cx="1822423" cy="1524001"/>
          </a:xfrm>
          <a:prstGeom prst="rect">
            <a:avLst/>
          </a:prstGeom>
          <a:ln w="12700">
            <a:miter lim="400000"/>
          </a:ln>
        </p:spPr>
      </p:pic>
      <p:pic>
        <p:nvPicPr>
          <p:cNvPr id="1046" name="Picture 5" descr="Picture 5"/>
          <p:cNvPicPr>
            <a:picLocks noChangeAspect="1"/>
          </p:cNvPicPr>
          <p:nvPr/>
        </p:nvPicPr>
        <p:blipFill>
          <a:blip r:embed="rId4">
            <a:extLst/>
          </a:blip>
          <a:stretch>
            <a:fillRect/>
          </a:stretch>
        </p:blipFill>
        <p:spPr>
          <a:xfrm>
            <a:off x="6146084" y="1600200"/>
            <a:ext cx="1957232" cy="1660918"/>
          </a:xfrm>
          <a:prstGeom prst="rect">
            <a:avLst/>
          </a:prstGeom>
          <a:ln w="12700">
            <a:miter lim="400000"/>
          </a:ln>
        </p:spPr>
      </p:pic>
      <p:sp>
        <p:nvSpPr>
          <p:cNvPr id="1047" name="Rectangle 6"/>
          <p:cNvSpPr/>
          <p:nvPr/>
        </p:nvSpPr>
        <p:spPr>
          <a:xfrm>
            <a:off x="5406240" y="3505200"/>
            <a:ext cx="3498274" cy="45719"/>
          </a:xfrm>
          <a:prstGeom prst="rect">
            <a:avLst/>
          </a:prstGeom>
          <a:ln w="63500">
            <a:solidFill>
              <a:srgbClr val="42719B"/>
            </a:solidFill>
            <a:miter/>
          </a:ln>
        </p:spPr>
        <p:txBody>
          <a:bodyPr lIns="45719" rIns="45719" anchor="ctr"/>
          <a:lstStyle/>
          <a:p>
            <a:pPr algn="ctr">
              <a:defRPr>
                <a:solidFill>
                  <a:srgbClr val="FFFFFF"/>
                </a:solidFill>
              </a:defRPr>
            </a:pPr>
            <a:endParaRPr/>
          </a:p>
        </p:txBody>
      </p:sp>
      <p:sp>
        <p:nvSpPr>
          <p:cNvPr id="1048" name="Content Placeholder 2"/>
          <p:cNvSpPr txBox="1"/>
          <p:nvPr/>
        </p:nvSpPr>
        <p:spPr>
          <a:xfrm>
            <a:off x="5406240" y="938568"/>
            <a:ext cx="3415146"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localhost</a:t>
            </a:r>
          </a:p>
        </p:txBody>
      </p:sp>
      <p:sp>
        <p:nvSpPr>
          <p:cNvPr id="1049" name="Content Placeholder 2"/>
          <p:cNvSpPr txBox="1"/>
          <p:nvPr/>
        </p:nvSpPr>
        <p:spPr>
          <a:xfrm>
            <a:off x="5479198" y="5683698"/>
            <a:ext cx="3415146"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browser</a:t>
            </a:r>
          </a:p>
        </p:txBody>
      </p:sp>
      <p:sp>
        <p:nvSpPr>
          <p:cNvPr id="1050" name="Curved Connector 10"/>
          <p:cNvSpPr/>
          <p:nvPr/>
        </p:nvSpPr>
        <p:spPr>
          <a:xfrm rot="5400000" flipH="1" flipV="1">
            <a:off x="4527331" y="1781164"/>
            <a:ext cx="599703" cy="1238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ln w="44450">
            <a:solidFill>
              <a:srgbClr val="5B9BD5"/>
            </a:solidFill>
            <a:miter/>
            <a:tailEnd type="triangle"/>
          </a:ln>
        </p:spPr>
        <p:txBody>
          <a:bodyPr lIns="45719" rIns="45719" anchor="ctr"/>
          <a:lstStyle/>
          <a:p>
            <a:endParaRPr/>
          </a:p>
        </p:txBody>
      </p:sp>
      <p:sp>
        <p:nvSpPr>
          <p:cNvPr id="1051" name="Curved Connector 14"/>
          <p:cNvSpPr/>
          <p:nvPr/>
        </p:nvSpPr>
        <p:spPr>
          <a:xfrm rot="16200000" flipH="1">
            <a:off x="4269782" y="4248067"/>
            <a:ext cx="1114799" cy="1238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ln w="44450">
            <a:solidFill>
              <a:srgbClr val="5B9BD5"/>
            </a:solidFill>
            <a:miter/>
            <a:tailEnd type="triangle"/>
          </a:ln>
        </p:spPr>
        <p:txBody>
          <a:bodyPr lIns="45719" rIns="45719" anchor="ctr"/>
          <a:lstStyle/>
          <a:p>
            <a:endParaRPr/>
          </a:p>
        </p:txBody>
      </p:sp>
      <p:sp>
        <p:nvSpPr>
          <p:cNvPr id="1052" name="Content Placeholder 2"/>
          <p:cNvSpPr txBox="1"/>
          <p:nvPr/>
        </p:nvSpPr>
        <p:spPr>
          <a:xfrm>
            <a:off x="136221" y="1143000"/>
            <a:ext cx="3121796" cy="439217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685800">
              <a:spcBef>
                <a:spcPts val="500"/>
              </a:spcBef>
              <a:defRPr sz="2200" b="1" u="sng">
                <a:latin typeface="Arial"/>
                <a:ea typeface="Arial"/>
                <a:cs typeface="Arial"/>
                <a:sym typeface="Arial"/>
              </a:defRPr>
            </a:pPr>
            <a:r>
              <a:t>Important Note:</a:t>
            </a:r>
            <a:endParaRPr sz="2400"/>
          </a:p>
          <a:p>
            <a:pPr marL="257175" indent="-257175" defTabSz="685800">
              <a:spcBef>
                <a:spcPts val="500"/>
              </a:spcBef>
              <a:buSzPct val="100000"/>
              <a:buFont typeface="Arial"/>
              <a:buChar char="•"/>
              <a:defRPr sz="2200">
                <a:latin typeface="Arial"/>
                <a:ea typeface="Arial"/>
                <a:cs typeface="Arial"/>
                <a:sym typeface="Arial"/>
              </a:defRPr>
            </a:pPr>
            <a:r>
              <a:t>During development our personal computers will be able to simulate both. </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We will create a “local server”</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And then use our browser to interact with it.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Title 1"/>
          <p:cNvSpPr txBox="1">
            <a:spLocks noGrp="1"/>
          </p:cNvSpPr>
          <p:nvPr>
            <p:ph type="title"/>
          </p:nvPr>
        </p:nvSpPr>
        <p:spPr>
          <a:prstGeom prst="rect">
            <a:avLst/>
          </a:prstGeom>
        </p:spPr>
        <p:txBody>
          <a:bodyPr/>
          <a:lstStyle/>
          <a:p>
            <a:r>
              <a:t>Building a “Server”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Rectangle 2"/>
          <p:cNvSpPr txBox="1"/>
          <p:nvPr/>
        </p:nvSpPr>
        <p:spPr>
          <a:xfrm>
            <a:off x="2895853" y="5886429"/>
            <a:ext cx="3428552"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i="1">
                <a:latin typeface="Arial"/>
                <a:ea typeface="Arial"/>
                <a:cs typeface="Arial"/>
                <a:sym typeface="Arial"/>
              </a:defRPr>
            </a:lvl1pPr>
          </a:lstStyle>
          <a:p>
            <a:r>
              <a:t>Seriously… Try to learn this now.</a:t>
            </a:r>
          </a:p>
        </p:txBody>
      </p:sp>
      <p:sp>
        <p:nvSpPr>
          <p:cNvPr id="926" name="Shape 70"/>
          <p:cNvSpPr txBox="1"/>
          <p:nvPr/>
        </p:nvSpPr>
        <p:spPr>
          <a:xfrm>
            <a:off x="185057" y="820958"/>
            <a:ext cx="8850088" cy="465671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defTabSz="685800">
              <a:spcBef>
                <a:spcPts val="500"/>
              </a:spcBef>
              <a:defRPr sz="2400">
                <a:latin typeface="Arial"/>
                <a:ea typeface="Arial"/>
                <a:cs typeface="Arial"/>
                <a:sym typeface="Arial"/>
              </a:defRPr>
            </a:pPr>
            <a:r>
              <a:t>Node + Express Servers and Routing are two of the</a:t>
            </a:r>
          </a:p>
          <a:p>
            <a:pPr algn="ctr" defTabSz="685800">
              <a:spcBef>
                <a:spcPts val="1000"/>
              </a:spcBef>
              <a:defRPr sz="4200" b="1">
                <a:latin typeface="Arial"/>
                <a:ea typeface="Arial"/>
                <a:cs typeface="Arial"/>
                <a:sym typeface="Arial"/>
              </a:defRPr>
            </a:pPr>
            <a:r>
              <a:t>MOST IMPORTANT CONCEPTS</a:t>
            </a:r>
            <a:endParaRPr sz="2400"/>
          </a:p>
          <a:p>
            <a:pPr algn="ctr" defTabSz="685800">
              <a:spcBef>
                <a:spcPts val="800"/>
              </a:spcBef>
              <a:defRPr sz="3600">
                <a:latin typeface="Arial"/>
                <a:ea typeface="Arial"/>
                <a:cs typeface="Arial"/>
                <a:sym typeface="Arial"/>
              </a:defRPr>
            </a:pPr>
            <a:r>
              <a:t>in the </a:t>
            </a:r>
            <a:r>
              <a:rPr b="1" u="sng"/>
              <a:t>ENTIRE</a:t>
            </a:r>
            <a:r>
              <a:t> program.</a:t>
            </a: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800">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p:txBody>
      </p:sp>
      <p:sp>
        <p:nvSpPr>
          <p:cNvPr id="927"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Focus!</a:t>
            </a:r>
          </a:p>
        </p:txBody>
      </p:sp>
      <p:pic>
        <p:nvPicPr>
          <p:cNvPr id="928" name="Picture 4" descr="Picture 4"/>
          <p:cNvPicPr>
            <a:picLocks noChangeAspect="1"/>
          </p:cNvPicPr>
          <p:nvPr/>
        </p:nvPicPr>
        <p:blipFill>
          <a:blip r:embed="rId2">
            <a:extLst/>
          </a:blip>
          <a:stretch>
            <a:fillRect/>
          </a:stretch>
        </p:blipFill>
        <p:spPr>
          <a:xfrm>
            <a:off x="1838325" y="3076305"/>
            <a:ext cx="5543551" cy="25717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Creating a Server</a:t>
            </a:r>
          </a:p>
        </p:txBody>
      </p:sp>
      <p:sp>
        <p:nvSpPr>
          <p:cNvPr id="1057" name="Content Placeholder 2"/>
          <p:cNvSpPr txBox="1"/>
          <p:nvPr/>
        </p:nvSpPr>
        <p:spPr>
          <a:xfrm>
            <a:off x="304800" y="914400"/>
            <a:ext cx="8610600" cy="543297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57175" indent="-257175" defTabSz="685800">
              <a:spcBef>
                <a:spcPts val="500"/>
              </a:spcBef>
              <a:buSzPct val="100000"/>
              <a:buFont typeface="Arial"/>
              <a:buChar char="•"/>
              <a:defRPr sz="2400">
                <a:latin typeface="Arial"/>
                <a:ea typeface="Arial"/>
                <a:cs typeface="Arial"/>
                <a:sym typeface="Arial"/>
              </a:defRPr>
            </a:pPr>
            <a:r>
              <a:t>For our purposes, “creating a server” equates to writing the code that handles what the server will </a:t>
            </a:r>
            <a:r>
              <a:rPr b="1" i="1" u="sng"/>
              <a:t>do</a:t>
            </a:r>
            <a:r>
              <a:t>.</a:t>
            </a:r>
          </a:p>
          <a:p>
            <a:pPr marL="257175" indent="-257175" defTabSz="685800">
              <a:spcBef>
                <a:spcPts val="500"/>
              </a:spcBef>
              <a:buSzPct val="100000"/>
              <a:buFont typeface="Arial"/>
              <a:buChar char="•"/>
              <a:defRPr sz="2400">
                <a:latin typeface="Arial"/>
                <a:ea typeface="Arial"/>
                <a:cs typeface="Arial"/>
                <a:sym typeface="Arial"/>
              </a:defRPr>
            </a:pPr>
            <a:endParaRPr/>
          </a:p>
          <a:p>
            <a:pPr marL="257175" indent="-257175" defTabSz="685800">
              <a:spcBef>
                <a:spcPts val="500"/>
              </a:spcBef>
              <a:buSzPct val="100000"/>
              <a:buFont typeface="Arial"/>
              <a:buChar char="•"/>
              <a:defRPr sz="2400">
                <a:latin typeface="Arial"/>
                <a:ea typeface="Arial"/>
                <a:cs typeface="Arial"/>
                <a:sym typeface="Arial"/>
              </a:defRPr>
            </a:pPr>
            <a:r>
              <a:t>It’s important to note that even though you pay for server-side hardware, you still need to create the code that goes inside.</a:t>
            </a:r>
          </a:p>
          <a:p>
            <a:pPr marL="257175" indent="-257175" defTabSz="685800">
              <a:spcBef>
                <a:spcPts val="500"/>
              </a:spcBef>
              <a:buSzPct val="100000"/>
              <a:buFont typeface="Arial"/>
              <a:buChar char="•"/>
              <a:defRPr sz="2400">
                <a:latin typeface="Arial"/>
                <a:ea typeface="Arial"/>
                <a:cs typeface="Arial"/>
                <a:sym typeface="Arial"/>
              </a:defRPr>
            </a:pPr>
            <a:endParaRPr/>
          </a:p>
          <a:p>
            <a:pPr marL="257175" indent="-257175" defTabSz="685800">
              <a:spcBef>
                <a:spcPts val="500"/>
              </a:spcBef>
              <a:buSzPct val="100000"/>
              <a:buFont typeface="Arial"/>
              <a:buChar char="•"/>
              <a:defRPr sz="2400" b="1" u="sng">
                <a:latin typeface="Arial"/>
                <a:ea typeface="Arial"/>
                <a:cs typeface="Arial"/>
                <a:sym typeface="Arial"/>
              </a:defRPr>
            </a:pPr>
            <a:r>
              <a:t>This code you create handles things like:</a:t>
            </a:r>
          </a:p>
          <a:p>
            <a:pPr marL="557212" lvl="1" indent="-214313" defTabSz="685800">
              <a:spcBef>
                <a:spcPts val="500"/>
              </a:spcBef>
              <a:buSzPct val="100000"/>
              <a:buFont typeface="Arial"/>
              <a:buChar char="–"/>
              <a:defRPr sz="2100">
                <a:latin typeface="Arial"/>
                <a:ea typeface="Arial"/>
                <a:cs typeface="Arial"/>
                <a:sym typeface="Arial"/>
              </a:defRPr>
            </a:pPr>
            <a:r>
              <a:t>Connections to the database</a:t>
            </a:r>
          </a:p>
          <a:p>
            <a:pPr marL="557212" lvl="1" indent="-214313" defTabSz="685800">
              <a:spcBef>
                <a:spcPts val="500"/>
              </a:spcBef>
              <a:buSzPct val="100000"/>
              <a:buFont typeface="Arial"/>
              <a:buChar char="–"/>
              <a:defRPr sz="2100">
                <a:latin typeface="Arial"/>
                <a:ea typeface="Arial"/>
                <a:cs typeface="Arial"/>
                <a:sym typeface="Arial"/>
              </a:defRPr>
            </a:pPr>
            <a:r>
              <a:t>Handling client-side URL requests</a:t>
            </a:r>
          </a:p>
          <a:p>
            <a:pPr marL="557212" lvl="1" indent="-214313" defTabSz="685800">
              <a:spcBef>
                <a:spcPts val="500"/>
              </a:spcBef>
              <a:buSzPct val="100000"/>
              <a:buFont typeface="Arial"/>
              <a:buChar char="–"/>
              <a:defRPr sz="2100">
                <a:latin typeface="Arial"/>
                <a:ea typeface="Arial"/>
                <a:cs typeface="Arial"/>
                <a:sym typeface="Arial"/>
              </a:defRPr>
            </a:pPr>
            <a:r>
              <a:t>Performing server-side processes</a:t>
            </a:r>
          </a:p>
          <a:p>
            <a:pPr marL="557212" lvl="1" indent="-214313" defTabSz="685800">
              <a:spcBef>
                <a:spcPts val="500"/>
              </a:spcBef>
              <a:buSzPct val="100000"/>
              <a:buFont typeface="Arial"/>
              <a:buChar char="–"/>
              <a:defRPr sz="2100">
                <a:latin typeface="Arial"/>
                <a:ea typeface="Arial"/>
                <a:cs typeface="Arial"/>
                <a:sym typeface="Arial"/>
              </a:defRPr>
            </a:pPr>
            <a:r>
              <a:t>Authenticating user requests</a:t>
            </a:r>
          </a:p>
          <a:p>
            <a:pPr marL="557212" lvl="1" indent="-214313" defTabSz="685800">
              <a:spcBef>
                <a:spcPts val="500"/>
              </a:spcBef>
              <a:buSzPct val="100000"/>
              <a:buFont typeface="Arial"/>
              <a:buChar char="–"/>
              <a:defRPr sz="2100">
                <a:latin typeface="Arial"/>
                <a:ea typeface="Arial"/>
                <a:cs typeface="Arial"/>
                <a:sym typeface="Arial"/>
              </a:defRPr>
            </a:pPr>
            <a:r>
              <a:t>Logging client requests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A Big Box</a:t>
            </a:r>
          </a:p>
        </p:txBody>
      </p:sp>
      <p:sp>
        <p:nvSpPr>
          <p:cNvPr id="1060" name="Content Placeholder 2"/>
          <p:cNvSpPr txBox="1"/>
          <p:nvPr/>
        </p:nvSpPr>
        <p:spPr>
          <a:xfrm>
            <a:off x="1035626" y="725557"/>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061"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062" name="Content Placeholder 2"/>
          <p:cNvSpPr txBox="1"/>
          <p:nvPr/>
        </p:nvSpPr>
        <p:spPr>
          <a:xfrm>
            <a:off x="5791199" y="1234788"/>
            <a:ext cx="3121796" cy="313824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57175" indent="-257175" defTabSz="685800">
              <a:spcBef>
                <a:spcPts val="400"/>
              </a:spcBef>
              <a:buSzPct val="100000"/>
              <a:buFont typeface="Arial"/>
              <a:buChar char="•"/>
              <a:defRPr sz="2000">
                <a:latin typeface="Arial"/>
                <a:ea typeface="Arial"/>
                <a:cs typeface="Arial"/>
                <a:sym typeface="Arial"/>
              </a:defRPr>
            </a:pPr>
            <a:r>
              <a:t>Throughout this week… imagine your server to be a </a:t>
            </a:r>
            <a:r>
              <a:rPr u="sng"/>
              <a:t>big, empty box.</a:t>
            </a:r>
            <a:endParaRPr sz="2400"/>
          </a:p>
          <a:p>
            <a:pPr marL="257175" indent="-257175" defTabSz="685800">
              <a:spcBef>
                <a:spcPts val="500"/>
              </a:spcBef>
              <a:buSzPct val="100000"/>
              <a:buFont typeface="Arial"/>
              <a:buChar char="•"/>
              <a:defRPr sz="2000" u="sng">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We will be adding </a:t>
            </a:r>
            <a:r>
              <a:rPr u="sng"/>
              <a:t>code</a:t>
            </a:r>
            <a:r>
              <a:t> snippets and </a:t>
            </a:r>
            <a:r>
              <a:rPr u="sng"/>
              <a:t>modules</a:t>
            </a:r>
            <a:r>
              <a:t> to give our big, empty box the powers to </a:t>
            </a:r>
            <a:r>
              <a:rPr b="1" i="1"/>
              <a:t>do</a:t>
            </a:r>
            <a:r>
              <a:rPr b="1"/>
              <a:t> </a:t>
            </a:r>
            <a:r>
              <a:t>stuff in response to all the requests that come in.</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Inside the Box: Connections</a:t>
            </a:r>
          </a:p>
        </p:txBody>
      </p:sp>
      <p:sp>
        <p:nvSpPr>
          <p:cNvPr id="1065"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066" name="Content Placeholder 2"/>
          <p:cNvSpPr txBox="1"/>
          <p:nvPr/>
        </p:nvSpPr>
        <p:spPr>
          <a:xfrm>
            <a:off x="1035626" y="725557"/>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067"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68" name="Content Placeholder 2"/>
          <p:cNvSpPr txBox="1"/>
          <p:nvPr/>
        </p:nvSpPr>
        <p:spPr>
          <a:xfrm>
            <a:off x="-107374" y="1655245"/>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069" name="Content Placeholder 2"/>
          <p:cNvSpPr txBox="1"/>
          <p:nvPr/>
        </p:nvSpPr>
        <p:spPr>
          <a:xfrm>
            <a:off x="5791199" y="1234788"/>
            <a:ext cx="3121796" cy="12515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57175" indent="-257175" defTabSz="685800">
              <a:spcBef>
                <a:spcPts val="400"/>
              </a:spcBef>
              <a:buSzPct val="100000"/>
              <a:buFont typeface="Arial"/>
              <a:buChar char="•"/>
              <a:defRPr sz="2000">
                <a:latin typeface="Arial"/>
                <a:ea typeface="Arial"/>
                <a:cs typeface="Arial"/>
                <a:sym typeface="Arial"/>
              </a:defRPr>
            </a:lvl1pPr>
          </a:lstStyle>
          <a:p>
            <a:r>
              <a:t>We’ll add listener such that the server can “begin” listening for requests.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Inside the Box: Parsing</a:t>
            </a:r>
          </a:p>
        </p:txBody>
      </p:sp>
      <p:sp>
        <p:nvSpPr>
          <p:cNvPr id="1072"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073" name="Content Placeholder 2"/>
          <p:cNvSpPr txBox="1"/>
          <p:nvPr/>
        </p:nvSpPr>
        <p:spPr>
          <a:xfrm>
            <a:off x="1035626" y="725557"/>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074"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75" name="Content Placeholder 2"/>
          <p:cNvSpPr txBox="1"/>
          <p:nvPr/>
        </p:nvSpPr>
        <p:spPr>
          <a:xfrm>
            <a:off x="-107374" y="1655245"/>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076"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77" name="Content Placeholder 2"/>
          <p:cNvSpPr txBox="1"/>
          <p:nvPr/>
        </p:nvSpPr>
        <p:spPr>
          <a:xfrm>
            <a:off x="2277341" y="1655245"/>
            <a:ext cx="3415146"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078" name="Content Placeholder 2"/>
          <p:cNvSpPr txBox="1"/>
          <p:nvPr/>
        </p:nvSpPr>
        <p:spPr>
          <a:xfrm>
            <a:off x="5791199" y="1234788"/>
            <a:ext cx="3121796" cy="9594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57175" indent="-257175" defTabSz="685800">
              <a:spcBef>
                <a:spcPts val="400"/>
              </a:spcBef>
              <a:buSzPct val="100000"/>
              <a:buFont typeface="Arial"/>
              <a:buChar char="•"/>
              <a:defRPr sz="2000">
                <a:latin typeface="Arial"/>
                <a:ea typeface="Arial"/>
                <a:cs typeface="Arial"/>
                <a:sym typeface="Arial"/>
              </a:defRPr>
            </a:lvl1pPr>
          </a:lstStyle>
          <a:p>
            <a:r>
              <a:t>We’ll give our server the ability to “parse” URLs that the user requests.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Inside the Box: Routing</a:t>
            </a:r>
          </a:p>
        </p:txBody>
      </p:sp>
      <p:sp>
        <p:nvSpPr>
          <p:cNvPr id="1081"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082" name="Content Placeholder 2"/>
          <p:cNvSpPr txBox="1"/>
          <p:nvPr/>
        </p:nvSpPr>
        <p:spPr>
          <a:xfrm>
            <a:off x="1035626" y="725557"/>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083"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84" name="Content Placeholder 2"/>
          <p:cNvSpPr txBox="1"/>
          <p:nvPr/>
        </p:nvSpPr>
        <p:spPr>
          <a:xfrm>
            <a:off x="-107374" y="1655245"/>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085"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86" name="Content Placeholder 2"/>
          <p:cNvSpPr txBox="1"/>
          <p:nvPr/>
        </p:nvSpPr>
        <p:spPr>
          <a:xfrm>
            <a:off x="2277341" y="1655245"/>
            <a:ext cx="3415146"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087" name="Rectangle 10"/>
          <p:cNvSpPr/>
          <p:nvPr/>
        </p:nvSpPr>
        <p:spPr>
          <a:xfrm>
            <a:off x="609599" y="2629973"/>
            <a:ext cx="4365916"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88" name="Content Placeholder 2"/>
          <p:cNvSpPr txBox="1"/>
          <p:nvPr/>
        </p:nvSpPr>
        <p:spPr>
          <a:xfrm>
            <a:off x="1111826" y="2756357"/>
            <a:ext cx="3415147"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Route Handling</a:t>
            </a:r>
          </a:p>
        </p:txBody>
      </p:sp>
      <p:sp>
        <p:nvSpPr>
          <p:cNvPr id="1089" name="Content Placeholder 2"/>
          <p:cNvSpPr txBox="1"/>
          <p:nvPr/>
        </p:nvSpPr>
        <p:spPr>
          <a:xfrm>
            <a:off x="5791199" y="1234788"/>
            <a:ext cx="3121796" cy="18357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57175" indent="-257175" defTabSz="685800">
              <a:spcBef>
                <a:spcPts val="400"/>
              </a:spcBef>
              <a:buSzPct val="100000"/>
              <a:buFont typeface="Arial"/>
              <a:buChar char="•"/>
              <a:defRPr sz="2000">
                <a:latin typeface="Arial"/>
                <a:ea typeface="Arial"/>
                <a:cs typeface="Arial"/>
                <a:sym typeface="Arial"/>
              </a:defRPr>
            </a:pPr>
            <a:r>
              <a:t>Then based on the URL’s keywords, our server will be able to </a:t>
            </a:r>
            <a:r>
              <a:rPr b="1" u="sng"/>
              <a:t>route </a:t>
            </a:r>
            <a:r>
              <a:t>(or direct the flow of logic to initiate other processes)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Inside the Box: Sending Files</a:t>
            </a:r>
          </a:p>
        </p:txBody>
      </p:sp>
      <p:sp>
        <p:nvSpPr>
          <p:cNvPr id="1092"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093" name="Content Placeholder 2"/>
          <p:cNvSpPr txBox="1"/>
          <p:nvPr/>
        </p:nvSpPr>
        <p:spPr>
          <a:xfrm>
            <a:off x="1035626" y="725557"/>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094"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95" name="Content Placeholder 2"/>
          <p:cNvSpPr txBox="1"/>
          <p:nvPr/>
        </p:nvSpPr>
        <p:spPr>
          <a:xfrm>
            <a:off x="-107374" y="1655245"/>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096"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97" name="Content Placeholder 2"/>
          <p:cNvSpPr txBox="1"/>
          <p:nvPr/>
        </p:nvSpPr>
        <p:spPr>
          <a:xfrm>
            <a:off x="2277341" y="1655245"/>
            <a:ext cx="3415146"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098" name="Rectangle 10"/>
          <p:cNvSpPr/>
          <p:nvPr/>
        </p:nvSpPr>
        <p:spPr>
          <a:xfrm>
            <a:off x="609599" y="2629973"/>
            <a:ext cx="4365916"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99" name="Content Placeholder 2"/>
          <p:cNvSpPr txBox="1"/>
          <p:nvPr/>
        </p:nvSpPr>
        <p:spPr>
          <a:xfrm>
            <a:off x="1111826" y="2756357"/>
            <a:ext cx="3415147"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Route Handling</a:t>
            </a:r>
          </a:p>
        </p:txBody>
      </p:sp>
      <p:sp>
        <p:nvSpPr>
          <p:cNvPr id="1100" name="Rectangle 12"/>
          <p:cNvSpPr/>
          <p:nvPr/>
        </p:nvSpPr>
        <p:spPr>
          <a:xfrm>
            <a:off x="609600" y="3719917"/>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01" name="Content Placeholder 2"/>
          <p:cNvSpPr txBox="1"/>
          <p:nvPr/>
        </p:nvSpPr>
        <p:spPr>
          <a:xfrm>
            <a:off x="-107374" y="3933511"/>
            <a:ext cx="3415147" cy="3752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HTML</a:t>
            </a:r>
          </a:p>
        </p:txBody>
      </p:sp>
      <p:sp>
        <p:nvSpPr>
          <p:cNvPr id="1102" name="Rectangle 14"/>
          <p:cNvSpPr/>
          <p:nvPr/>
        </p:nvSpPr>
        <p:spPr>
          <a:xfrm>
            <a:off x="2974027" y="3731086"/>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03" name="Content Placeholder 2"/>
          <p:cNvSpPr txBox="1"/>
          <p:nvPr/>
        </p:nvSpPr>
        <p:spPr>
          <a:xfrm>
            <a:off x="2257055" y="3944680"/>
            <a:ext cx="3415146" cy="3752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JSON</a:t>
            </a:r>
          </a:p>
        </p:txBody>
      </p:sp>
      <p:sp>
        <p:nvSpPr>
          <p:cNvPr id="1104" name="Content Placeholder 2"/>
          <p:cNvSpPr txBox="1"/>
          <p:nvPr/>
        </p:nvSpPr>
        <p:spPr>
          <a:xfrm>
            <a:off x="5791199" y="1234788"/>
            <a:ext cx="3121796" cy="18357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57175" indent="-257175" defTabSz="685800">
              <a:spcBef>
                <a:spcPts val="400"/>
              </a:spcBef>
              <a:buSzPct val="100000"/>
              <a:buFont typeface="Arial"/>
              <a:buChar char="•"/>
              <a:defRPr sz="2000">
                <a:latin typeface="Arial"/>
                <a:ea typeface="Arial"/>
                <a:cs typeface="Arial"/>
                <a:sym typeface="Arial"/>
              </a:defRPr>
            </a:lvl1pPr>
          </a:lstStyle>
          <a:p>
            <a:r>
              <a:t>This subsequent process may be to send an HTML file to be rendered or to send a JSON file to be rendered…</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Inside the Box: Receiving Posts</a:t>
            </a:r>
          </a:p>
        </p:txBody>
      </p:sp>
      <p:sp>
        <p:nvSpPr>
          <p:cNvPr id="1107"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108" name="Content Placeholder 2"/>
          <p:cNvSpPr txBox="1"/>
          <p:nvPr/>
        </p:nvSpPr>
        <p:spPr>
          <a:xfrm>
            <a:off x="1035626" y="725557"/>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109"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10" name="Content Placeholder 2"/>
          <p:cNvSpPr txBox="1"/>
          <p:nvPr/>
        </p:nvSpPr>
        <p:spPr>
          <a:xfrm>
            <a:off x="-107374" y="1655245"/>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111"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12" name="Content Placeholder 2"/>
          <p:cNvSpPr txBox="1"/>
          <p:nvPr/>
        </p:nvSpPr>
        <p:spPr>
          <a:xfrm>
            <a:off x="2277341" y="1655245"/>
            <a:ext cx="3415146"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113" name="Rectangle 10"/>
          <p:cNvSpPr/>
          <p:nvPr/>
        </p:nvSpPr>
        <p:spPr>
          <a:xfrm>
            <a:off x="609599" y="2629973"/>
            <a:ext cx="4365916"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14" name="Content Placeholder 2"/>
          <p:cNvSpPr txBox="1"/>
          <p:nvPr/>
        </p:nvSpPr>
        <p:spPr>
          <a:xfrm>
            <a:off x="1111826" y="2756357"/>
            <a:ext cx="3415147"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Route Handling</a:t>
            </a:r>
          </a:p>
        </p:txBody>
      </p:sp>
      <p:sp>
        <p:nvSpPr>
          <p:cNvPr id="1115" name="Rectangle 12"/>
          <p:cNvSpPr/>
          <p:nvPr/>
        </p:nvSpPr>
        <p:spPr>
          <a:xfrm>
            <a:off x="609600" y="3719917"/>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16" name="Content Placeholder 2"/>
          <p:cNvSpPr txBox="1"/>
          <p:nvPr/>
        </p:nvSpPr>
        <p:spPr>
          <a:xfrm>
            <a:off x="-107374" y="3933511"/>
            <a:ext cx="3415147" cy="3752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HTML</a:t>
            </a:r>
          </a:p>
        </p:txBody>
      </p:sp>
      <p:sp>
        <p:nvSpPr>
          <p:cNvPr id="1117" name="Rectangle 14"/>
          <p:cNvSpPr/>
          <p:nvPr/>
        </p:nvSpPr>
        <p:spPr>
          <a:xfrm>
            <a:off x="2974027" y="3731086"/>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18" name="Content Placeholder 2"/>
          <p:cNvSpPr txBox="1"/>
          <p:nvPr/>
        </p:nvSpPr>
        <p:spPr>
          <a:xfrm>
            <a:off x="2257055" y="3944680"/>
            <a:ext cx="3415146" cy="3752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JSON</a:t>
            </a:r>
          </a:p>
        </p:txBody>
      </p:sp>
      <p:sp>
        <p:nvSpPr>
          <p:cNvPr id="1119" name="Rectangle 16"/>
          <p:cNvSpPr/>
          <p:nvPr/>
        </p:nvSpPr>
        <p:spPr>
          <a:xfrm>
            <a:off x="609600" y="4775989"/>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20" name="Content Placeholder 2"/>
          <p:cNvSpPr txBox="1"/>
          <p:nvPr/>
        </p:nvSpPr>
        <p:spPr>
          <a:xfrm>
            <a:off x="-107374" y="4989583"/>
            <a:ext cx="3415147" cy="3752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Receive POSTs</a:t>
            </a:r>
          </a:p>
        </p:txBody>
      </p:sp>
      <p:sp>
        <p:nvSpPr>
          <p:cNvPr id="1121" name="Content Placeholder 2"/>
          <p:cNvSpPr txBox="1"/>
          <p:nvPr/>
        </p:nvSpPr>
        <p:spPr>
          <a:xfrm>
            <a:off x="5791199" y="1234788"/>
            <a:ext cx="3121796" cy="15436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57175" indent="-257175" defTabSz="685800">
              <a:spcBef>
                <a:spcPts val="400"/>
              </a:spcBef>
              <a:buSzPct val="100000"/>
              <a:buFont typeface="Arial"/>
              <a:buChar char="•"/>
              <a:defRPr sz="2000">
                <a:latin typeface="Arial"/>
                <a:ea typeface="Arial"/>
                <a:cs typeface="Arial"/>
                <a:sym typeface="Arial"/>
              </a:defRPr>
            </a:lvl1pPr>
          </a:lstStyle>
          <a:p>
            <a:r>
              <a:t>We may also have a new module to handle receiving user’s POST requests (i.e. the data they send the server)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Inside the Box: Performing Logic</a:t>
            </a:r>
          </a:p>
        </p:txBody>
      </p:sp>
      <p:sp>
        <p:nvSpPr>
          <p:cNvPr id="1124"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125" name="Content Placeholder 2"/>
          <p:cNvSpPr txBox="1"/>
          <p:nvPr/>
        </p:nvSpPr>
        <p:spPr>
          <a:xfrm>
            <a:off x="1035626" y="725557"/>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126"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27" name="Content Placeholder 2"/>
          <p:cNvSpPr txBox="1"/>
          <p:nvPr/>
        </p:nvSpPr>
        <p:spPr>
          <a:xfrm>
            <a:off x="-107374" y="1655245"/>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128"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29" name="Content Placeholder 2"/>
          <p:cNvSpPr txBox="1"/>
          <p:nvPr/>
        </p:nvSpPr>
        <p:spPr>
          <a:xfrm>
            <a:off x="2277341" y="1655245"/>
            <a:ext cx="3415146"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130" name="Rectangle 10"/>
          <p:cNvSpPr/>
          <p:nvPr/>
        </p:nvSpPr>
        <p:spPr>
          <a:xfrm>
            <a:off x="609599" y="2629973"/>
            <a:ext cx="4365916"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31" name="Content Placeholder 2"/>
          <p:cNvSpPr txBox="1"/>
          <p:nvPr/>
        </p:nvSpPr>
        <p:spPr>
          <a:xfrm>
            <a:off x="1111826" y="2756357"/>
            <a:ext cx="3415147"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Route Handling</a:t>
            </a:r>
          </a:p>
        </p:txBody>
      </p:sp>
      <p:sp>
        <p:nvSpPr>
          <p:cNvPr id="1132" name="Rectangle 12"/>
          <p:cNvSpPr/>
          <p:nvPr/>
        </p:nvSpPr>
        <p:spPr>
          <a:xfrm>
            <a:off x="609600" y="3719917"/>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33" name="Content Placeholder 2"/>
          <p:cNvSpPr txBox="1"/>
          <p:nvPr/>
        </p:nvSpPr>
        <p:spPr>
          <a:xfrm>
            <a:off x="-107374" y="3933511"/>
            <a:ext cx="3415147" cy="3752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HTML</a:t>
            </a:r>
          </a:p>
        </p:txBody>
      </p:sp>
      <p:sp>
        <p:nvSpPr>
          <p:cNvPr id="1134" name="Rectangle 14"/>
          <p:cNvSpPr/>
          <p:nvPr/>
        </p:nvSpPr>
        <p:spPr>
          <a:xfrm>
            <a:off x="2974027" y="3731086"/>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35" name="Content Placeholder 2"/>
          <p:cNvSpPr txBox="1"/>
          <p:nvPr/>
        </p:nvSpPr>
        <p:spPr>
          <a:xfrm>
            <a:off x="2257055" y="3944680"/>
            <a:ext cx="3415146" cy="3752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JSON</a:t>
            </a:r>
          </a:p>
        </p:txBody>
      </p:sp>
      <p:sp>
        <p:nvSpPr>
          <p:cNvPr id="1136" name="Rectangle 16"/>
          <p:cNvSpPr/>
          <p:nvPr/>
        </p:nvSpPr>
        <p:spPr>
          <a:xfrm>
            <a:off x="609600" y="4775989"/>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37" name="Content Placeholder 2"/>
          <p:cNvSpPr txBox="1"/>
          <p:nvPr/>
        </p:nvSpPr>
        <p:spPr>
          <a:xfrm>
            <a:off x="-107374" y="4989583"/>
            <a:ext cx="3415147" cy="3752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Receive POSTs</a:t>
            </a:r>
          </a:p>
        </p:txBody>
      </p:sp>
      <p:sp>
        <p:nvSpPr>
          <p:cNvPr id="1138" name="Rectangle 18"/>
          <p:cNvSpPr/>
          <p:nvPr/>
        </p:nvSpPr>
        <p:spPr>
          <a:xfrm>
            <a:off x="2978398" y="4799839"/>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39" name="Content Placeholder 2"/>
          <p:cNvSpPr txBox="1"/>
          <p:nvPr/>
        </p:nvSpPr>
        <p:spPr>
          <a:xfrm>
            <a:off x="2261424" y="5013433"/>
            <a:ext cx="3415146"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b="1">
                <a:latin typeface="Arial"/>
                <a:ea typeface="Arial"/>
                <a:cs typeface="Arial"/>
                <a:sym typeface="Arial"/>
              </a:defRPr>
            </a:lvl1pPr>
          </a:lstStyle>
          <a:p>
            <a:r>
              <a:t>Server Side Logic</a:t>
            </a:r>
          </a:p>
        </p:txBody>
      </p:sp>
      <p:sp>
        <p:nvSpPr>
          <p:cNvPr id="1140" name="Content Placeholder 2"/>
          <p:cNvSpPr txBox="1"/>
          <p:nvPr/>
        </p:nvSpPr>
        <p:spPr>
          <a:xfrm>
            <a:off x="5791199" y="1234788"/>
            <a:ext cx="3121796" cy="21278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57175" indent="-257175" defTabSz="685800">
              <a:spcBef>
                <a:spcPts val="400"/>
              </a:spcBef>
              <a:buSzPct val="100000"/>
              <a:buFont typeface="Arial"/>
              <a:buChar char="•"/>
              <a:defRPr sz="2000">
                <a:latin typeface="Arial"/>
                <a:ea typeface="Arial"/>
                <a:cs typeface="Arial"/>
                <a:sym typeface="Arial"/>
              </a:defRPr>
            </a:lvl1pPr>
          </a:lstStyle>
          <a:p>
            <a:r>
              <a:t>We may also have complex server-side logic that we want to initiate in response to user’s visiting a route endpoint or sending us data.</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Inside the Box: And More!</a:t>
            </a:r>
          </a:p>
        </p:txBody>
      </p:sp>
      <p:sp>
        <p:nvSpPr>
          <p:cNvPr id="1143"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144" name="Content Placeholder 2"/>
          <p:cNvSpPr txBox="1"/>
          <p:nvPr/>
        </p:nvSpPr>
        <p:spPr>
          <a:xfrm>
            <a:off x="1035626" y="725557"/>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145"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46" name="Content Placeholder 2"/>
          <p:cNvSpPr txBox="1"/>
          <p:nvPr/>
        </p:nvSpPr>
        <p:spPr>
          <a:xfrm>
            <a:off x="-107374" y="1655245"/>
            <a:ext cx="3415147"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147"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48" name="Content Placeholder 2"/>
          <p:cNvSpPr txBox="1"/>
          <p:nvPr/>
        </p:nvSpPr>
        <p:spPr>
          <a:xfrm>
            <a:off x="2277341" y="1655245"/>
            <a:ext cx="3415146"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149" name="Rectangle 10"/>
          <p:cNvSpPr/>
          <p:nvPr/>
        </p:nvSpPr>
        <p:spPr>
          <a:xfrm>
            <a:off x="609599" y="2629973"/>
            <a:ext cx="4365916"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50" name="Content Placeholder 2"/>
          <p:cNvSpPr txBox="1"/>
          <p:nvPr/>
        </p:nvSpPr>
        <p:spPr>
          <a:xfrm>
            <a:off x="1111826" y="2756357"/>
            <a:ext cx="3415147"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Route Handling</a:t>
            </a:r>
          </a:p>
        </p:txBody>
      </p:sp>
      <p:sp>
        <p:nvSpPr>
          <p:cNvPr id="1151" name="Rectangle 12"/>
          <p:cNvSpPr/>
          <p:nvPr/>
        </p:nvSpPr>
        <p:spPr>
          <a:xfrm>
            <a:off x="609600" y="3719917"/>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52" name="Content Placeholder 2"/>
          <p:cNvSpPr txBox="1"/>
          <p:nvPr/>
        </p:nvSpPr>
        <p:spPr>
          <a:xfrm>
            <a:off x="-107374" y="3933511"/>
            <a:ext cx="3415147" cy="3752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HTML</a:t>
            </a:r>
          </a:p>
        </p:txBody>
      </p:sp>
      <p:sp>
        <p:nvSpPr>
          <p:cNvPr id="1153" name="Rectangle 14"/>
          <p:cNvSpPr/>
          <p:nvPr/>
        </p:nvSpPr>
        <p:spPr>
          <a:xfrm>
            <a:off x="2974027" y="3731086"/>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54" name="Content Placeholder 2"/>
          <p:cNvSpPr txBox="1"/>
          <p:nvPr/>
        </p:nvSpPr>
        <p:spPr>
          <a:xfrm>
            <a:off x="2257055" y="3944680"/>
            <a:ext cx="3415146" cy="3752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JSON</a:t>
            </a:r>
          </a:p>
        </p:txBody>
      </p:sp>
      <p:sp>
        <p:nvSpPr>
          <p:cNvPr id="1155" name="Rectangle 16"/>
          <p:cNvSpPr/>
          <p:nvPr/>
        </p:nvSpPr>
        <p:spPr>
          <a:xfrm>
            <a:off x="609600" y="4775989"/>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56" name="Content Placeholder 2"/>
          <p:cNvSpPr txBox="1"/>
          <p:nvPr/>
        </p:nvSpPr>
        <p:spPr>
          <a:xfrm>
            <a:off x="-107374" y="4989583"/>
            <a:ext cx="3415147" cy="3752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Receive POSTs</a:t>
            </a:r>
          </a:p>
        </p:txBody>
      </p:sp>
      <p:sp>
        <p:nvSpPr>
          <p:cNvPr id="1157" name="Rectangle 18"/>
          <p:cNvSpPr/>
          <p:nvPr/>
        </p:nvSpPr>
        <p:spPr>
          <a:xfrm>
            <a:off x="2978398" y="4799839"/>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58" name="Content Placeholder 2"/>
          <p:cNvSpPr txBox="1"/>
          <p:nvPr/>
        </p:nvSpPr>
        <p:spPr>
          <a:xfrm>
            <a:off x="2261424" y="5013433"/>
            <a:ext cx="3415146"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400"/>
              </a:spcBef>
              <a:defRPr b="1">
                <a:latin typeface="Arial"/>
                <a:ea typeface="Arial"/>
                <a:cs typeface="Arial"/>
                <a:sym typeface="Arial"/>
              </a:defRPr>
            </a:lvl1pPr>
          </a:lstStyle>
          <a:p>
            <a:r>
              <a:t>Server Side Logic</a:t>
            </a:r>
          </a:p>
        </p:txBody>
      </p:sp>
      <p:sp>
        <p:nvSpPr>
          <p:cNvPr id="1159" name="Rectangle 20"/>
          <p:cNvSpPr/>
          <p:nvPr/>
        </p:nvSpPr>
        <p:spPr>
          <a:xfrm>
            <a:off x="652399" y="5751583"/>
            <a:ext cx="4323115" cy="23066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60" name="Content Placeholder 2"/>
          <p:cNvSpPr txBox="1"/>
          <p:nvPr/>
        </p:nvSpPr>
        <p:spPr>
          <a:xfrm>
            <a:off x="-982840" y="5713253"/>
            <a:ext cx="7452077" cy="30110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spcBef>
                <a:spcPts val="300"/>
              </a:spcBef>
              <a:defRPr sz="1500" b="1">
                <a:latin typeface="Arial"/>
                <a:ea typeface="Arial"/>
                <a:cs typeface="Arial"/>
                <a:sym typeface="Arial"/>
              </a:defRPr>
            </a:lvl1pPr>
          </a:lstStyle>
          <a:p>
            <a:r>
              <a:t>And More!</a:t>
            </a:r>
          </a:p>
        </p:txBody>
      </p:sp>
      <p:sp>
        <p:nvSpPr>
          <p:cNvPr id="1161" name="Content Placeholder 2"/>
          <p:cNvSpPr txBox="1"/>
          <p:nvPr/>
        </p:nvSpPr>
        <p:spPr>
          <a:xfrm>
            <a:off x="5791199" y="1234787"/>
            <a:ext cx="3121796" cy="414865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57175" indent="-257175" defTabSz="685800">
              <a:spcBef>
                <a:spcPts val="400"/>
              </a:spcBef>
              <a:buSzPct val="100000"/>
              <a:buFont typeface="Arial"/>
              <a:buChar char="•"/>
              <a:defRPr sz="2000">
                <a:latin typeface="Arial"/>
                <a:ea typeface="Arial"/>
                <a:cs typeface="Arial"/>
                <a:sym typeface="Arial"/>
              </a:defRPr>
            </a:pPr>
            <a:r>
              <a:t>But it doesn’t stop there! </a:t>
            </a:r>
            <a:endParaRPr sz="2400"/>
          </a:p>
          <a:p>
            <a:pPr marL="257175" indent="-257175" defTabSz="685800">
              <a:spcBef>
                <a:spcPts val="500"/>
              </a:spcBef>
              <a:buSzPct val="100000"/>
              <a:buFont typeface="Arial"/>
              <a:buChar char="•"/>
              <a:defRPr sz="20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We may add in functionality for authentication, logging requests, connecting to databases, and so much more.</a:t>
            </a:r>
            <a:endParaRPr sz="2400"/>
          </a:p>
          <a:p>
            <a:pPr marL="257175" indent="-257175" defTabSz="685800">
              <a:spcBef>
                <a:spcPts val="500"/>
              </a:spcBef>
              <a:buSzPct val="100000"/>
              <a:buFont typeface="Arial"/>
              <a:buChar char="•"/>
              <a:defRPr sz="20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But always remember… we’re </a:t>
            </a:r>
            <a:r>
              <a:rPr b="1" u="sng"/>
              <a:t>coding out these functionalities into our box!</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Title 1"/>
          <p:cNvSpPr txBox="1">
            <a:spLocks noGrp="1"/>
          </p:cNvSpPr>
          <p:nvPr>
            <p:ph type="title"/>
          </p:nvPr>
        </p:nvSpPr>
        <p:spPr>
          <a:prstGeom prst="rect">
            <a:avLst/>
          </a:prstGeom>
        </p:spPr>
        <p:txBody>
          <a:bodyPr/>
          <a:lstStyle/>
          <a:p>
            <a:r>
              <a:t>Express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4"/>
          <p:cNvSpPr txBox="1"/>
          <p:nvPr/>
        </p:nvSpPr>
        <p:spPr>
          <a:xfrm>
            <a:off x="304800" y="98052"/>
            <a:ext cx="86106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t>Forewarning: This is the </a:t>
            </a:r>
            <a:r>
              <a:rPr i="1" u="sng"/>
              <a:t>HARD</a:t>
            </a:r>
            <a:r>
              <a:rPr i="1"/>
              <a:t> </a:t>
            </a:r>
            <a:r>
              <a:t>Stuff</a:t>
            </a:r>
          </a:p>
        </p:txBody>
      </p:sp>
      <p:sp>
        <p:nvSpPr>
          <p:cNvPr id="931" name="Rectangle 3"/>
          <p:cNvSpPr txBox="1"/>
          <p:nvPr/>
        </p:nvSpPr>
        <p:spPr>
          <a:xfrm>
            <a:off x="304800" y="990600"/>
            <a:ext cx="8610600" cy="282508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300">
                <a:latin typeface="Arial"/>
                <a:ea typeface="Arial"/>
                <a:cs typeface="Arial"/>
                <a:sym typeface="Arial"/>
              </a:defRPr>
            </a:pPr>
            <a:r>
              <a:t>These next units are some of the hardest to grasp. </a:t>
            </a:r>
          </a:p>
          <a:p>
            <a:pPr marL="342900" indent="-342900">
              <a:buSzPct val="100000"/>
              <a:buFont typeface="Arial"/>
              <a:buChar char="•"/>
              <a:defRPr sz="2300" b="1" i="1" u="sng">
                <a:latin typeface="Arial"/>
                <a:ea typeface="Arial"/>
                <a:cs typeface="Arial"/>
                <a:sym typeface="Arial"/>
              </a:defRPr>
            </a:pPr>
            <a:endParaRPr/>
          </a:p>
          <a:p>
            <a:pPr marL="342900" indent="-342900">
              <a:buSzPct val="100000"/>
              <a:buFont typeface="Arial"/>
              <a:buChar char="•"/>
              <a:defRPr sz="2300" b="1">
                <a:latin typeface="Arial"/>
                <a:ea typeface="Arial"/>
                <a:cs typeface="Arial"/>
                <a:sym typeface="Arial"/>
              </a:defRPr>
            </a:pPr>
            <a:r>
              <a:t>But are also some of the most important. </a:t>
            </a:r>
          </a:p>
          <a:p>
            <a:pPr marL="342900" indent="-342900">
              <a:buSzPct val="100000"/>
              <a:buFont typeface="Arial"/>
              <a:buChar char="•"/>
              <a:defRPr sz="2300" b="1" i="1" u="sng">
                <a:latin typeface="Arial"/>
                <a:ea typeface="Arial"/>
                <a:cs typeface="Arial"/>
                <a:sym typeface="Arial"/>
              </a:defRPr>
            </a:pPr>
            <a:endParaRPr/>
          </a:p>
          <a:p>
            <a:pPr marL="342900" indent="-342900">
              <a:buSzPct val="100000"/>
              <a:buFont typeface="Arial"/>
              <a:buChar char="•"/>
              <a:defRPr sz="2300">
                <a:latin typeface="Arial"/>
                <a:ea typeface="Arial"/>
                <a:cs typeface="Arial"/>
                <a:sym typeface="Arial"/>
              </a:defRPr>
            </a:pPr>
            <a:r>
              <a:t>This is where you go from humble HTML, CSS hackers to full-stack, employable engineers. </a:t>
            </a:r>
          </a:p>
          <a:p>
            <a:pPr marL="342900" indent="-342900">
              <a:buSzPct val="100000"/>
              <a:buFont typeface="Arial"/>
              <a:buChar char="•"/>
              <a:defRPr sz="2300">
                <a:latin typeface="Arial"/>
                <a:ea typeface="Arial"/>
                <a:cs typeface="Arial"/>
                <a:sym typeface="Arial"/>
              </a:defRPr>
            </a:pPr>
            <a:endParaRPr/>
          </a:p>
          <a:p>
            <a:pPr marL="342900" indent="-342900">
              <a:buSzPct val="100000"/>
              <a:buFont typeface="Arial"/>
              <a:buChar char="•"/>
              <a:defRPr sz="2300">
                <a:latin typeface="Arial"/>
                <a:ea typeface="Arial"/>
                <a:cs typeface="Arial"/>
                <a:sym typeface="Arial"/>
              </a:defRPr>
            </a:pPr>
            <a:r>
              <a:t>Bring your A-Game!!!</a:t>
            </a:r>
          </a:p>
        </p:txBody>
      </p:sp>
      <p:pic>
        <p:nvPicPr>
          <p:cNvPr id="932" name="Picture 2" descr="Picture 2"/>
          <p:cNvPicPr>
            <a:picLocks/>
          </p:cNvPicPr>
          <p:nvPr/>
        </p:nvPicPr>
        <p:blipFill>
          <a:blip r:embed="rId2">
            <a:extLst/>
          </a:blip>
          <a:stretch>
            <a:fillRect/>
          </a:stretch>
        </p:blipFill>
        <p:spPr>
          <a:xfrm>
            <a:off x="5128395" y="3200400"/>
            <a:ext cx="4015605" cy="3147828"/>
          </a:xfrm>
          <a:prstGeom prst="rect">
            <a:avLst/>
          </a:prstGeom>
          <a:ln w="12700">
            <a:miter lim="400000"/>
          </a:ln>
        </p:spPr>
      </p:pic>
      <p:sp>
        <p:nvSpPr>
          <p:cNvPr id="933" name="Rectangle 6"/>
          <p:cNvSpPr txBox="1"/>
          <p:nvPr/>
        </p:nvSpPr>
        <p:spPr>
          <a:xfrm>
            <a:off x="-152400" y="5901950"/>
            <a:ext cx="5105400" cy="42478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2300">
                <a:latin typeface="Arial"/>
                <a:ea typeface="Arial"/>
                <a:cs typeface="Arial"/>
                <a:sym typeface="Arial"/>
              </a:defRPr>
            </a:lvl1pPr>
          </a:lstStyle>
          <a:p>
            <a:r>
              <a:t>Don’t let this be you!</a:t>
            </a:r>
          </a:p>
        </p:txBody>
      </p:sp>
      <p:sp>
        <p:nvSpPr>
          <p:cNvPr id="934" name="Straight Arrow Connector 2"/>
          <p:cNvSpPr/>
          <p:nvPr/>
        </p:nvSpPr>
        <p:spPr>
          <a:xfrm flipV="1">
            <a:off x="3733800" y="5410199"/>
            <a:ext cx="1318397" cy="457201"/>
          </a:xfrm>
          <a:prstGeom prst="line">
            <a:avLst/>
          </a:prstGeom>
          <a:ln w="31750">
            <a:solidFill>
              <a:srgbClr val="000000"/>
            </a:solidFill>
            <a:miter/>
            <a:tailEnd type="triangle"/>
          </a:ln>
        </p:spPr>
        <p:txBody>
          <a:bodyPr lIns="45719" rIns="45719"/>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Title 1"/>
          <p:cNvSpPr txBox="1">
            <a:spLocks noGrp="1"/>
          </p:cNvSpPr>
          <p:nvPr>
            <p:ph type="title"/>
          </p:nvPr>
        </p:nvSpPr>
        <p:spPr>
          <a:prstGeom prst="rect">
            <a:avLst/>
          </a:prstGeom>
        </p:spPr>
        <p:txBody>
          <a:bodyPr/>
          <a:lstStyle/>
          <a:p>
            <a:r>
              <a:t>Remind me again…</a:t>
            </a:r>
          </a:p>
        </p:txBody>
      </p:sp>
      <p:sp>
        <p:nvSpPr>
          <p:cNvPr id="1188" name="Rectangle 4"/>
          <p:cNvSpPr txBox="1"/>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1189" name="Content Placeholder 2"/>
          <p:cNvSpPr txBox="1"/>
          <p:nvPr/>
        </p:nvSpPr>
        <p:spPr>
          <a:xfrm>
            <a:off x="443344" y="2971799"/>
            <a:ext cx="8229601" cy="6098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defTabSz="685800">
              <a:spcBef>
                <a:spcPts val="800"/>
              </a:spcBef>
              <a:defRPr sz="3600">
                <a:latin typeface="Arial"/>
                <a:ea typeface="Arial"/>
                <a:cs typeface="Arial"/>
                <a:sym typeface="Arial"/>
              </a:defRPr>
            </a:pPr>
            <a:r>
              <a:t>What is </a:t>
            </a:r>
            <a:r>
              <a:rPr b="1"/>
              <a:t>Express?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 name="Rectangle 4"/>
          <p:cNvSpPr txBox="1"/>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1192" name="Title 3"/>
          <p:cNvSpPr txBox="1">
            <a:spLocks noGrp="1"/>
          </p:cNvSpPr>
          <p:nvPr>
            <p:ph type="title"/>
          </p:nvPr>
        </p:nvSpPr>
        <p:spPr>
          <a:prstGeom prst="rect">
            <a:avLst/>
          </a:prstGeom>
        </p:spPr>
        <p:txBody>
          <a:bodyPr/>
          <a:lstStyle/>
          <a:p>
            <a:r>
              <a:t>Express.JS</a:t>
            </a:r>
          </a:p>
        </p:txBody>
      </p:sp>
      <p:pic>
        <p:nvPicPr>
          <p:cNvPr id="1193" name="Picture 1" descr="Picture 1"/>
          <p:cNvPicPr>
            <a:picLocks noChangeAspect="1"/>
          </p:cNvPicPr>
          <p:nvPr/>
        </p:nvPicPr>
        <p:blipFill>
          <a:blip r:embed="rId2">
            <a:extLst/>
          </a:blip>
          <a:stretch>
            <a:fillRect/>
          </a:stretch>
        </p:blipFill>
        <p:spPr>
          <a:xfrm>
            <a:off x="289559" y="990600"/>
            <a:ext cx="8537118" cy="3048001"/>
          </a:xfrm>
          <a:prstGeom prst="rect">
            <a:avLst/>
          </a:prstGeom>
          <a:ln w="12700">
            <a:miter lim="400000"/>
          </a:ln>
        </p:spPr>
      </p:pic>
      <p:sp>
        <p:nvSpPr>
          <p:cNvPr id="1194" name="Content Placeholder 2"/>
          <p:cNvSpPr txBox="1"/>
          <p:nvPr/>
        </p:nvSpPr>
        <p:spPr>
          <a:xfrm>
            <a:off x="443344" y="4571999"/>
            <a:ext cx="8229601" cy="120032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defTabSz="685800">
              <a:spcBef>
                <a:spcPts val="800"/>
              </a:spcBef>
              <a:defRPr sz="3600">
                <a:latin typeface="Arial"/>
                <a:ea typeface="Arial"/>
                <a:cs typeface="Arial"/>
                <a:sym typeface="Arial"/>
              </a:defRPr>
            </a:pPr>
            <a:r>
              <a:rPr dirty="0"/>
              <a:t>Web framework for node to make creating code for </a:t>
            </a:r>
            <a:r>
              <a:rPr b="1" dirty="0"/>
              <a:t>server</a:t>
            </a:r>
            <a:r>
              <a:rPr lang="en-US" b="1" dirty="0"/>
              <a:t>s</a:t>
            </a:r>
            <a:r>
              <a:rPr dirty="0"/>
              <a:t> much simpler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 name="Title 1"/>
          <p:cNvSpPr txBox="1">
            <a:spLocks noGrp="1"/>
          </p:cNvSpPr>
          <p:nvPr>
            <p:ph type="title"/>
          </p:nvPr>
        </p:nvSpPr>
        <p:spPr>
          <a:prstGeom prst="rect">
            <a:avLst/>
          </a:prstGeom>
        </p:spPr>
        <p:txBody>
          <a:bodyPr/>
          <a:lstStyle/>
          <a:p>
            <a:r>
              <a:t>Remind me again…</a:t>
            </a:r>
          </a:p>
        </p:txBody>
      </p:sp>
      <p:sp>
        <p:nvSpPr>
          <p:cNvPr id="1197" name="Rectangle 4"/>
          <p:cNvSpPr txBox="1"/>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1198" name="Content Placeholder 2"/>
          <p:cNvSpPr txBox="1"/>
          <p:nvPr/>
        </p:nvSpPr>
        <p:spPr>
          <a:xfrm>
            <a:off x="443344" y="2971799"/>
            <a:ext cx="8229601" cy="6098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defTabSz="685800">
              <a:spcBef>
                <a:spcPts val="800"/>
              </a:spcBef>
              <a:defRPr sz="3600">
                <a:latin typeface="Arial"/>
                <a:ea typeface="Arial"/>
                <a:cs typeface="Arial"/>
                <a:sym typeface="Arial"/>
              </a:defRPr>
            </a:pPr>
            <a:r>
              <a:t>What is a </a:t>
            </a:r>
            <a:r>
              <a:rPr b="1"/>
              <a:t>route?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Title 1"/>
          <p:cNvSpPr txBox="1">
            <a:spLocks noGrp="1"/>
          </p:cNvSpPr>
          <p:nvPr>
            <p:ph type="title"/>
          </p:nvPr>
        </p:nvSpPr>
        <p:spPr>
          <a:prstGeom prst="rect">
            <a:avLst/>
          </a:prstGeom>
        </p:spPr>
        <p:txBody>
          <a:bodyPr/>
          <a:lstStyle/>
          <a:p>
            <a:r>
              <a:t>Routes = Maps</a:t>
            </a:r>
          </a:p>
        </p:txBody>
      </p:sp>
      <p:sp>
        <p:nvSpPr>
          <p:cNvPr id="1201" name="Rectangle 4"/>
          <p:cNvSpPr txBox="1"/>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pic>
        <p:nvPicPr>
          <p:cNvPr id="1202" name="Picture 2" descr="Picture 2"/>
          <p:cNvPicPr>
            <a:picLocks noChangeAspect="1"/>
          </p:cNvPicPr>
          <p:nvPr/>
        </p:nvPicPr>
        <p:blipFill>
          <a:blip r:embed="rId2">
            <a:extLst/>
          </a:blip>
          <a:stretch>
            <a:fillRect/>
          </a:stretch>
        </p:blipFill>
        <p:spPr>
          <a:xfrm>
            <a:off x="990600" y="874394"/>
            <a:ext cx="7016772" cy="523327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Title 1"/>
          <p:cNvSpPr txBox="1">
            <a:spLocks noGrp="1"/>
          </p:cNvSpPr>
          <p:nvPr>
            <p:ph type="title"/>
          </p:nvPr>
        </p:nvSpPr>
        <p:spPr>
          <a:prstGeom prst="rect">
            <a:avLst/>
          </a:prstGeom>
        </p:spPr>
        <p:txBody>
          <a:bodyPr/>
          <a:lstStyle/>
          <a:p>
            <a:r>
              <a:t>Routes = Maps</a:t>
            </a:r>
          </a:p>
        </p:txBody>
      </p:sp>
      <p:grpSp>
        <p:nvGrpSpPr>
          <p:cNvPr id="1207" name="Rectangle 3"/>
          <p:cNvGrpSpPr/>
          <p:nvPr/>
        </p:nvGrpSpPr>
        <p:grpSpPr>
          <a:xfrm>
            <a:off x="2255520" y="1470660"/>
            <a:ext cx="2209801" cy="990601"/>
            <a:chOff x="0" y="0"/>
            <a:chExt cx="2209800" cy="990600"/>
          </a:xfrm>
        </p:grpSpPr>
        <p:sp>
          <p:nvSpPr>
            <p:cNvPr id="1205" name="Rectangle"/>
            <p:cNvSpPr/>
            <p:nvPr/>
          </p:nvSpPr>
          <p:spPr>
            <a:xfrm>
              <a:off x="0" y="0"/>
              <a:ext cx="2209800" cy="990600"/>
            </a:xfrm>
            <a:prstGeom prst="rect">
              <a:avLst/>
            </a:prstGeom>
            <a:solidFill>
              <a:srgbClr val="5B9BD5"/>
            </a:solidFill>
            <a:ln w="12700" cap="flat">
              <a:solidFill>
                <a:srgbClr val="42719B"/>
              </a:solidFill>
              <a:prstDash val="solid"/>
              <a:miter lim="800000"/>
            </a:ln>
            <a:effectLst/>
          </p:spPr>
          <p:txBody>
            <a:bodyPr wrap="square" lIns="45719" tIns="45719" rIns="45719" bIns="45719" numCol="1" anchor="ctr">
              <a:noAutofit/>
            </a:bodyPr>
            <a:lstStyle/>
            <a:p>
              <a:pPr algn="ctr">
                <a:defRPr sz="4000">
                  <a:solidFill>
                    <a:srgbClr val="FFFFFF"/>
                  </a:solidFill>
                  <a:latin typeface="Arial"/>
                  <a:ea typeface="Arial"/>
                  <a:cs typeface="Arial"/>
                  <a:sym typeface="Arial"/>
                </a:defRPr>
              </a:pPr>
              <a:endParaRPr/>
            </a:p>
          </p:txBody>
        </p:sp>
        <p:sp>
          <p:nvSpPr>
            <p:cNvPr id="1206" name="/"/>
            <p:cNvSpPr txBox="1"/>
            <p:nvPr/>
          </p:nvSpPr>
          <p:spPr>
            <a:xfrm>
              <a:off x="0" y="172139"/>
              <a:ext cx="2209800" cy="6463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000">
                  <a:solidFill>
                    <a:srgbClr val="FFFFFF"/>
                  </a:solidFill>
                  <a:latin typeface="Arial"/>
                  <a:ea typeface="Arial"/>
                  <a:cs typeface="Arial"/>
                  <a:sym typeface="Arial"/>
                </a:defRPr>
              </a:lvl1pPr>
            </a:lstStyle>
            <a:p>
              <a:r>
                <a:t>/</a:t>
              </a:r>
            </a:p>
          </p:txBody>
        </p:sp>
      </p:grpSp>
      <p:grpSp>
        <p:nvGrpSpPr>
          <p:cNvPr id="1210" name="Rectangle 5"/>
          <p:cNvGrpSpPr/>
          <p:nvPr/>
        </p:nvGrpSpPr>
        <p:grpSpPr>
          <a:xfrm>
            <a:off x="2286000" y="3026061"/>
            <a:ext cx="2209800" cy="990601"/>
            <a:chOff x="0" y="0"/>
            <a:chExt cx="2209800" cy="990600"/>
          </a:xfrm>
        </p:grpSpPr>
        <p:sp>
          <p:nvSpPr>
            <p:cNvPr id="1208" name="Rectangle"/>
            <p:cNvSpPr/>
            <p:nvPr/>
          </p:nvSpPr>
          <p:spPr>
            <a:xfrm>
              <a:off x="0" y="0"/>
              <a:ext cx="2209800" cy="990600"/>
            </a:xfrm>
            <a:prstGeom prst="rect">
              <a:avLst/>
            </a:prstGeom>
            <a:solidFill>
              <a:srgbClr val="5B9BD5"/>
            </a:solidFill>
            <a:ln w="12700" cap="flat">
              <a:solidFill>
                <a:srgbClr val="42719B"/>
              </a:solidFill>
              <a:prstDash val="solid"/>
              <a:miter lim="800000"/>
            </a:ln>
            <a:effectLst/>
          </p:spPr>
          <p:txBody>
            <a:bodyPr wrap="square" lIns="45719" tIns="45719" rIns="45719" bIns="45719" numCol="1" anchor="ctr">
              <a:noAutofit/>
            </a:bodyPr>
            <a:lstStyle/>
            <a:p>
              <a:pPr algn="ctr">
                <a:defRPr sz="4000">
                  <a:solidFill>
                    <a:srgbClr val="FFFFFF"/>
                  </a:solidFill>
                  <a:latin typeface="Arial"/>
                  <a:ea typeface="Arial"/>
                  <a:cs typeface="Arial"/>
                  <a:sym typeface="Arial"/>
                </a:defRPr>
              </a:pPr>
              <a:endParaRPr/>
            </a:p>
          </p:txBody>
        </p:sp>
        <p:sp>
          <p:nvSpPr>
            <p:cNvPr id="1209" name="/saved"/>
            <p:cNvSpPr txBox="1"/>
            <p:nvPr/>
          </p:nvSpPr>
          <p:spPr>
            <a:xfrm>
              <a:off x="0" y="172139"/>
              <a:ext cx="2209800" cy="6463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000">
                  <a:solidFill>
                    <a:srgbClr val="FFFFFF"/>
                  </a:solidFill>
                  <a:latin typeface="Arial"/>
                  <a:ea typeface="Arial"/>
                  <a:cs typeface="Arial"/>
                  <a:sym typeface="Arial"/>
                </a:defRPr>
              </a:lvl1pPr>
            </a:lstStyle>
            <a:p>
              <a:r>
                <a:t>/saved</a:t>
              </a:r>
            </a:p>
          </p:txBody>
        </p:sp>
      </p:grpSp>
      <p:grpSp>
        <p:nvGrpSpPr>
          <p:cNvPr id="1213" name="Rectangle 6"/>
          <p:cNvGrpSpPr/>
          <p:nvPr/>
        </p:nvGrpSpPr>
        <p:grpSpPr>
          <a:xfrm>
            <a:off x="838200" y="4596705"/>
            <a:ext cx="3657600" cy="990601"/>
            <a:chOff x="0" y="0"/>
            <a:chExt cx="3657600" cy="990600"/>
          </a:xfrm>
        </p:grpSpPr>
        <p:sp>
          <p:nvSpPr>
            <p:cNvPr id="1211" name="Rectangle"/>
            <p:cNvSpPr/>
            <p:nvPr/>
          </p:nvSpPr>
          <p:spPr>
            <a:xfrm>
              <a:off x="0" y="0"/>
              <a:ext cx="3657600" cy="990600"/>
            </a:xfrm>
            <a:prstGeom prst="rect">
              <a:avLst/>
            </a:prstGeom>
            <a:solidFill>
              <a:srgbClr val="5B9BD5"/>
            </a:solidFill>
            <a:ln w="12700" cap="flat">
              <a:solidFill>
                <a:srgbClr val="42719B"/>
              </a:solidFill>
              <a:prstDash val="solid"/>
              <a:miter lim="800000"/>
            </a:ln>
            <a:effectLst/>
          </p:spPr>
          <p:txBody>
            <a:bodyPr wrap="square" lIns="45719" tIns="45719" rIns="45719" bIns="45719" numCol="1" anchor="ctr">
              <a:noAutofit/>
            </a:bodyPr>
            <a:lstStyle/>
            <a:p>
              <a:pPr algn="ctr">
                <a:defRPr sz="4000">
                  <a:solidFill>
                    <a:srgbClr val="FFFFFF"/>
                  </a:solidFill>
                  <a:latin typeface="Arial"/>
                  <a:ea typeface="Arial"/>
                  <a:cs typeface="Arial"/>
                  <a:sym typeface="Arial"/>
                </a:defRPr>
              </a:pPr>
              <a:endParaRPr/>
            </a:p>
          </p:txBody>
        </p:sp>
        <p:sp>
          <p:nvSpPr>
            <p:cNvPr id="1212" name="/api/headlines"/>
            <p:cNvSpPr txBox="1"/>
            <p:nvPr/>
          </p:nvSpPr>
          <p:spPr>
            <a:xfrm>
              <a:off x="0" y="172139"/>
              <a:ext cx="3657600" cy="6463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000">
                  <a:solidFill>
                    <a:srgbClr val="FFFFFF"/>
                  </a:solidFill>
                  <a:latin typeface="Arial"/>
                  <a:ea typeface="Arial"/>
                  <a:cs typeface="Arial"/>
                  <a:sym typeface="Arial"/>
                </a:defRPr>
              </a:lvl1pPr>
            </a:lstStyle>
            <a:p>
              <a:r>
                <a:t>/api/headlines</a:t>
              </a:r>
            </a:p>
          </p:txBody>
        </p:sp>
      </p:grpSp>
      <p:sp>
        <p:nvSpPr>
          <p:cNvPr id="1214" name="Right Arrow 7"/>
          <p:cNvSpPr/>
          <p:nvPr/>
        </p:nvSpPr>
        <p:spPr>
          <a:xfrm>
            <a:off x="4953000" y="1676400"/>
            <a:ext cx="990600" cy="533400"/>
          </a:xfrm>
          <a:prstGeom prst="rightArrow">
            <a:avLst>
              <a:gd name="adj1" fmla="val 50000"/>
              <a:gd name="adj2" fmla="val 50000"/>
            </a:avLst>
          </a:prstGeom>
          <a:solidFill>
            <a:srgbClr val="5B9BD5"/>
          </a:solidFill>
          <a:ln w="12700">
            <a:solidFill>
              <a:srgbClr val="42719B"/>
            </a:solidFill>
            <a:miter/>
          </a:ln>
        </p:spPr>
        <p:txBody>
          <a:bodyPr lIns="45719" rIns="45719" anchor="ctr"/>
          <a:lstStyle/>
          <a:p>
            <a:pPr algn="ctr">
              <a:defRPr>
                <a:solidFill>
                  <a:srgbClr val="FFFFFF"/>
                </a:solidFill>
              </a:defRPr>
            </a:pPr>
            <a:endParaRPr/>
          </a:p>
        </p:txBody>
      </p:sp>
      <p:sp>
        <p:nvSpPr>
          <p:cNvPr id="1215" name="Right Arrow 8"/>
          <p:cNvSpPr/>
          <p:nvPr/>
        </p:nvSpPr>
        <p:spPr>
          <a:xfrm>
            <a:off x="4953000" y="3232345"/>
            <a:ext cx="990600" cy="533401"/>
          </a:xfrm>
          <a:prstGeom prst="rightArrow">
            <a:avLst>
              <a:gd name="adj1" fmla="val 50000"/>
              <a:gd name="adj2" fmla="val 50000"/>
            </a:avLst>
          </a:prstGeom>
          <a:solidFill>
            <a:srgbClr val="5B9BD5"/>
          </a:solidFill>
          <a:ln w="12700">
            <a:solidFill>
              <a:srgbClr val="42719B"/>
            </a:solidFill>
            <a:miter/>
          </a:ln>
        </p:spPr>
        <p:txBody>
          <a:bodyPr lIns="45719" rIns="45719" anchor="ctr"/>
          <a:lstStyle/>
          <a:p>
            <a:pPr algn="ctr">
              <a:defRPr>
                <a:solidFill>
                  <a:srgbClr val="FFFFFF"/>
                </a:solidFill>
              </a:defRPr>
            </a:pPr>
            <a:endParaRPr/>
          </a:p>
        </p:txBody>
      </p:sp>
      <p:sp>
        <p:nvSpPr>
          <p:cNvPr id="1216" name="Right Arrow 10"/>
          <p:cNvSpPr/>
          <p:nvPr/>
        </p:nvSpPr>
        <p:spPr>
          <a:xfrm>
            <a:off x="4876800" y="4825305"/>
            <a:ext cx="990600" cy="533401"/>
          </a:xfrm>
          <a:prstGeom prst="rightArrow">
            <a:avLst>
              <a:gd name="adj1" fmla="val 50000"/>
              <a:gd name="adj2" fmla="val 50000"/>
            </a:avLst>
          </a:prstGeom>
          <a:solidFill>
            <a:srgbClr val="5B9BD5"/>
          </a:solidFill>
          <a:ln w="12700">
            <a:solidFill>
              <a:srgbClr val="42719B"/>
            </a:solidFill>
            <a:miter/>
          </a:ln>
        </p:spPr>
        <p:txBody>
          <a:bodyPr lIns="45719" rIns="45719" anchor="ctr"/>
          <a:lstStyle/>
          <a:p>
            <a:pPr algn="ctr">
              <a:defRPr>
                <a:solidFill>
                  <a:srgbClr val="FFFFFF"/>
                </a:solidFill>
              </a:defRPr>
            </a:pPr>
            <a:endParaRPr/>
          </a:p>
        </p:txBody>
      </p:sp>
      <p:sp>
        <p:nvSpPr>
          <p:cNvPr id="1217" name="TextBox 11"/>
          <p:cNvSpPr txBox="1"/>
          <p:nvPr/>
        </p:nvSpPr>
        <p:spPr>
          <a:xfrm>
            <a:off x="76200" y="3397879"/>
            <a:ext cx="25908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Arial"/>
                <a:ea typeface="Arial"/>
                <a:cs typeface="Arial"/>
                <a:sym typeface="Arial"/>
              </a:defRPr>
            </a:lvl1pPr>
          </a:lstStyle>
          <a:p>
            <a:r>
              <a:t>User visits a link…</a:t>
            </a:r>
          </a:p>
        </p:txBody>
      </p:sp>
      <p:sp>
        <p:nvSpPr>
          <p:cNvPr id="1218" name="TextBox 12"/>
          <p:cNvSpPr txBox="1"/>
          <p:nvPr/>
        </p:nvSpPr>
        <p:spPr>
          <a:xfrm>
            <a:off x="6324600" y="1685961"/>
            <a:ext cx="2590800" cy="617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latin typeface="Arial"/>
                <a:ea typeface="Arial"/>
                <a:cs typeface="Arial"/>
                <a:sym typeface="Arial"/>
              </a:defRPr>
            </a:lvl1pPr>
          </a:lstStyle>
          <a:p>
            <a:r>
              <a:t>User is shown the “Home” Page</a:t>
            </a:r>
          </a:p>
        </p:txBody>
      </p:sp>
      <p:sp>
        <p:nvSpPr>
          <p:cNvPr id="1219" name="TextBox 13"/>
          <p:cNvSpPr txBox="1"/>
          <p:nvPr/>
        </p:nvSpPr>
        <p:spPr>
          <a:xfrm>
            <a:off x="6400800" y="3119415"/>
            <a:ext cx="2590800" cy="617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latin typeface="Arial"/>
                <a:ea typeface="Arial"/>
                <a:cs typeface="Arial"/>
                <a:sym typeface="Arial"/>
              </a:defRPr>
            </a:lvl1pPr>
          </a:lstStyle>
          <a:p>
            <a:r>
              <a:t>User is shown the “Saved” Page</a:t>
            </a:r>
          </a:p>
        </p:txBody>
      </p:sp>
      <p:sp>
        <p:nvSpPr>
          <p:cNvPr id="1220" name="TextBox 14"/>
          <p:cNvSpPr txBox="1"/>
          <p:nvPr/>
        </p:nvSpPr>
        <p:spPr>
          <a:xfrm>
            <a:off x="6339840" y="4596705"/>
            <a:ext cx="2590801" cy="8840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latin typeface="Arial"/>
                <a:ea typeface="Arial"/>
                <a:cs typeface="Arial"/>
                <a:sym typeface="Arial"/>
              </a:defRPr>
            </a:lvl1pPr>
          </a:lstStyle>
          <a:p>
            <a:r>
              <a:t>User is given JSON containing all of the headline data.</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Title 1"/>
          <p:cNvSpPr txBox="1">
            <a:spLocks noGrp="1"/>
          </p:cNvSpPr>
          <p:nvPr>
            <p:ph type="title"/>
          </p:nvPr>
        </p:nvSpPr>
        <p:spPr>
          <a:prstGeom prst="rect">
            <a:avLst/>
          </a:prstGeom>
        </p:spPr>
        <p:txBody>
          <a:bodyPr/>
          <a:lstStyle/>
          <a:p>
            <a:r>
              <a:t>Quick Example</a:t>
            </a:r>
          </a:p>
        </p:txBody>
      </p:sp>
      <p:sp>
        <p:nvSpPr>
          <p:cNvPr id="1223" name="Rectangle 5"/>
          <p:cNvSpPr txBox="1"/>
          <p:nvPr/>
        </p:nvSpPr>
        <p:spPr>
          <a:xfrm>
            <a:off x="880532" y="5950608"/>
            <a:ext cx="7239001"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latin typeface="Arial"/>
                <a:ea typeface="Arial"/>
                <a:cs typeface="Arial"/>
                <a:sym typeface="Arial"/>
              </a:defRPr>
            </a:lvl1pPr>
          </a:lstStyle>
          <a:p>
            <a:r>
              <a:rPr dirty="0"/>
              <a:t>http://nyt-mongo-scraper.herokuapp.com/</a:t>
            </a:r>
          </a:p>
        </p:txBody>
      </p:sp>
      <p:pic>
        <p:nvPicPr>
          <p:cNvPr id="1224" name="Picture 7" descr="Picture 7"/>
          <p:cNvPicPr>
            <a:picLocks noChangeAspect="1"/>
          </p:cNvPicPr>
          <p:nvPr/>
        </p:nvPicPr>
        <p:blipFill>
          <a:blip r:embed="rId2">
            <a:extLst/>
          </a:blip>
          <a:stretch>
            <a:fillRect/>
          </a:stretch>
        </p:blipFill>
        <p:spPr>
          <a:xfrm>
            <a:off x="838200" y="1232015"/>
            <a:ext cx="7323667" cy="41481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 name="Title 1"/>
          <p:cNvSpPr txBox="1">
            <a:spLocks noGrp="1"/>
          </p:cNvSpPr>
          <p:nvPr>
            <p:ph type="title"/>
          </p:nvPr>
        </p:nvSpPr>
        <p:spPr>
          <a:prstGeom prst="rect">
            <a:avLst/>
          </a:prstGeom>
        </p:spPr>
        <p:txBody>
          <a:bodyPr/>
          <a:lstStyle/>
          <a:p>
            <a:r>
              <a:t>Client-Server Communication (GET)</a:t>
            </a:r>
          </a:p>
        </p:txBody>
      </p:sp>
      <p:pic>
        <p:nvPicPr>
          <p:cNvPr id="1227" name="Picture 2" descr="Picture 2"/>
          <p:cNvPicPr>
            <a:picLocks noChangeAspect="1"/>
          </p:cNvPicPr>
          <p:nvPr/>
        </p:nvPicPr>
        <p:blipFill>
          <a:blip r:embed="rId2">
            <a:extLst/>
          </a:blip>
          <a:stretch>
            <a:fillRect/>
          </a:stretch>
        </p:blipFill>
        <p:spPr>
          <a:xfrm>
            <a:off x="6239769" y="2638788"/>
            <a:ext cx="2454163" cy="1717142"/>
          </a:xfrm>
          <a:prstGeom prst="rect">
            <a:avLst/>
          </a:prstGeom>
          <a:ln w="12700">
            <a:miter lim="400000"/>
          </a:ln>
        </p:spPr>
      </p:pic>
      <p:sp>
        <p:nvSpPr>
          <p:cNvPr id="1228" name="Title 1"/>
          <p:cNvSpPr txBox="1"/>
          <p:nvPr/>
        </p:nvSpPr>
        <p:spPr>
          <a:xfrm>
            <a:off x="6361950" y="1616467"/>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sz="2400" b="1" u="sng">
                <a:latin typeface="Arial"/>
                <a:ea typeface="Arial"/>
                <a:cs typeface="Arial"/>
                <a:sym typeface="Arial"/>
              </a:defRPr>
            </a:lvl1pPr>
          </a:lstStyle>
          <a:p>
            <a:r>
              <a:t>Node Server</a:t>
            </a:r>
          </a:p>
        </p:txBody>
      </p:sp>
      <p:sp>
        <p:nvSpPr>
          <p:cNvPr id="1229" name="Title 1"/>
          <p:cNvSpPr txBox="1"/>
          <p:nvPr/>
        </p:nvSpPr>
        <p:spPr>
          <a:xfrm>
            <a:off x="531902" y="1582135"/>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sz="2200" b="1" u="sng">
                <a:latin typeface="Arial"/>
                <a:ea typeface="Arial"/>
                <a:cs typeface="Arial"/>
                <a:sym typeface="Arial"/>
              </a:defRPr>
            </a:lvl1pPr>
          </a:lstStyle>
          <a:p>
            <a:r>
              <a:t>Client Browser</a:t>
            </a:r>
          </a:p>
        </p:txBody>
      </p:sp>
      <p:sp>
        <p:nvSpPr>
          <p:cNvPr id="1230" name="Straight Arrow Connector 8"/>
          <p:cNvSpPr/>
          <p:nvPr/>
        </p:nvSpPr>
        <p:spPr>
          <a:xfrm>
            <a:off x="3275103" y="2926633"/>
            <a:ext cx="2551952" cy="1"/>
          </a:xfrm>
          <a:prstGeom prst="line">
            <a:avLst/>
          </a:prstGeom>
          <a:ln w="6350">
            <a:solidFill>
              <a:srgbClr val="5B9BD5"/>
            </a:solidFill>
            <a:miter/>
            <a:tailEnd type="triangle"/>
          </a:ln>
        </p:spPr>
        <p:txBody>
          <a:bodyPr lIns="45719" rIns="45719"/>
          <a:lstStyle/>
          <a:p>
            <a:endParaRPr/>
          </a:p>
        </p:txBody>
      </p:sp>
      <p:sp>
        <p:nvSpPr>
          <p:cNvPr id="1231" name="Title 1"/>
          <p:cNvSpPr txBox="1"/>
          <p:nvPr/>
        </p:nvSpPr>
        <p:spPr>
          <a:xfrm>
            <a:off x="3386916" y="1930832"/>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a:latin typeface="Arial"/>
                <a:ea typeface="Arial"/>
                <a:cs typeface="Arial"/>
                <a:sym typeface="Arial"/>
              </a:defRPr>
            </a:lvl1pPr>
          </a:lstStyle>
          <a:p>
            <a:r>
              <a:t>1) User visits “/” route</a:t>
            </a:r>
          </a:p>
        </p:txBody>
      </p:sp>
      <p:sp>
        <p:nvSpPr>
          <p:cNvPr id="1232" name="Title 1"/>
          <p:cNvSpPr txBox="1"/>
          <p:nvPr/>
        </p:nvSpPr>
        <p:spPr>
          <a:xfrm>
            <a:off x="3415946" y="2422720"/>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b="1">
                <a:latin typeface="Arial"/>
                <a:ea typeface="Arial"/>
                <a:cs typeface="Arial"/>
                <a:sym typeface="Arial"/>
              </a:defRPr>
            </a:lvl1pPr>
          </a:lstStyle>
          <a:p>
            <a:r>
              <a:t>(GET Request)</a:t>
            </a:r>
          </a:p>
        </p:txBody>
      </p:sp>
      <p:pic>
        <p:nvPicPr>
          <p:cNvPr id="1233" name="Picture 3" descr="Picture 3"/>
          <p:cNvPicPr>
            <a:picLocks noChangeAspect="1"/>
          </p:cNvPicPr>
          <p:nvPr/>
        </p:nvPicPr>
        <p:blipFill>
          <a:blip r:embed="rId3">
            <a:extLst/>
          </a:blip>
          <a:stretch>
            <a:fillRect/>
          </a:stretch>
        </p:blipFill>
        <p:spPr>
          <a:xfrm>
            <a:off x="304800" y="2687915"/>
            <a:ext cx="2858180" cy="161889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Title 1"/>
          <p:cNvSpPr txBox="1">
            <a:spLocks noGrp="1"/>
          </p:cNvSpPr>
          <p:nvPr>
            <p:ph type="title"/>
          </p:nvPr>
        </p:nvSpPr>
        <p:spPr>
          <a:prstGeom prst="rect">
            <a:avLst/>
          </a:prstGeom>
        </p:spPr>
        <p:txBody>
          <a:bodyPr/>
          <a:lstStyle/>
          <a:p>
            <a:r>
              <a:t>Client-Server Communication (GET)</a:t>
            </a:r>
          </a:p>
        </p:txBody>
      </p:sp>
      <p:pic>
        <p:nvPicPr>
          <p:cNvPr id="1236" name="Picture 2" descr="Picture 2"/>
          <p:cNvPicPr>
            <a:picLocks noChangeAspect="1"/>
          </p:cNvPicPr>
          <p:nvPr/>
        </p:nvPicPr>
        <p:blipFill>
          <a:blip r:embed="rId2">
            <a:extLst/>
          </a:blip>
          <a:stretch>
            <a:fillRect/>
          </a:stretch>
        </p:blipFill>
        <p:spPr>
          <a:xfrm>
            <a:off x="6507116" y="2255122"/>
            <a:ext cx="1919470" cy="1343026"/>
          </a:xfrm>
          <a:prstGeom prst="rect">
            <a:avLst/>
          </a:prstGeom>
          <a:ln w="12700">
            <a:miter lim="400000"/>
          </a:ln>
        </p:spPr>
      </p:pic>
      <p:sp>
        <p:nvSpPr>
          <p:cNvPr id="1237" name="Title 1"/>
          <p:cNvSpPr txBox="1"/>
          <p:nvPr/>
        </p:nvSpPr>
        <p:spPr>
          <a:xfrm>
            <a:off x="6361950" y="1616467"/>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sz="2400" b="1" u="sng">
                <a:latin typeface="Arial"/>
                <a:ea typeface="Arial"/>
                <a:cs typeface="Arial"/>
                <a:sym typeface="Arial"/>
              </a:defRPr>
            </a:lvl1pPr>
          </a:lstStyle>
          <a:p>
            <a:r>
              <a:t>Node Server</a:t>
            </a:r>
          </a:p>
        </p:txBody>
      </p:sp>
      <p:sp>
        <p:nvSpPr>
          <p:cNvPr id="1238" name="Title 1"/>
          <p:cNvSpPr txBox="1"/>
          <p:nvPr/>
        </p:nvSpPr>
        <p:spPr>
          <a:xfrm>
            <a:off x="531902" y="1582135"/>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sz="2200" b="1" u="sng">
                <a:latin typeface="Arial"/>
                <a:ea typeface="Arial"/>
                <a:cs typeface="Arial"/>
                <a:sym typeface="Arial"/>
              </a:defRPr>
            </a:lvl1pPr>
          </a:lstStyle>
          <a:p>
            <a:r>
              <a:t>Client Browser</a:t>
            </a:r>
          </a:p>
        </p:txBody>
      </p:sp>
      <p:sp>
        <p:nvSpPr>
          <p:cNvPr id="1239" name="Straight Arrow Connector 8"/>
          <p:cNvSpPr/>
          <p:nvPr/>
        </p:nvSpPr>
        <p:spPr>
          <a:xfrm>
            <a:off x="3275103" y="2926633"/>
            <a:ext cx="2551952" cy="1"/>
          </a:xfrm>
          <a:prstGeom prst="line">
            <a:avLst/>
          </a:prstGeom>
          <a:ln w="6350">
            <a:solidFill>
              <a:srgbClr val="5B9BD5"/>
            </a:solidFill>
            <a:miter/>
            <a:tailEnd type="triangle"/>
          </a:ln>
        </p:spPr>
        <p:txBody>
          <a:bodyPr lIns="45719" rIns="45719"/>
          <a:lstStyle/>
          <a:p>
            <a:endParaRPr/>
          </a:p>
        </p:txBody>
      </p:sp>
      <p:sp>
        <p:nvSpPr>
          <p:cNvPr id="1240" name="Title 1"/>
          <p:cNvSpPr txBox="1"/>
          <p:nvPr/>
        </p:nvSpPr>
        <p:spPr>
          <a:xfrm>
            <a:off x="3427503" y="3498242"/>
            <a:ext cx="2209801" cy="8840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defTabSz="685800">
              <a:defRPr>
                <a:latin typeface="Arial"/>
                <a:ea typeface="Arial"/>
                <a:cs typeface="Arial"/>
                <a:sym typeface="Arial"/>
              </a:defRPr>
            </a:lvl1pPr>
          </a:lstStyle>
          <a:p>
            <a:r>
              <a:t>3) Server responds by providing HTML with saved articles</a:t>
            </a:r>
          </a:p>
        </p:txBody>
      </p:sp>
      <p:sp>
        <p:nvSpPr>
          <p:cNvPr id="1241" name="Straight Arrow Connector 12"/>
          <p:cNvSpPr/>
          <p:nvPr/>
        </p:nvSpPr>
        <p:spPr>
          <a:xfrm flipH="1">
            <a:off x="3331877" y="3321922"/>
            <a:ext cx="2438402" cy="1"/>
          </a:xfrm>
          <a:prstGeom prst="line">
            <a:avLst/>
          </a:prstGeom>
          <a:ln w="6350">
            <a:solidFill>
              <a:srgbClr val="5B9BD5"/>
            </a:solidFill>
            <a:miter/>
            <a:tailEnd type="triangle"/>
          </a:ln>
        </p:spPr>
        <p:txBody>
          <a:bodyPr lIns="45719" rIns="45719"/>
          <a:lstStyle/>
          <a:p>
            <a:endParaRPr/>
          </a:p>
        </p:txBody>
      </p:sp>
      <p:sp>
        <p:nvSpPr>
          <p:cNvPr id="1242" name="Title 1"/>
          <p:cNvSpPr txBox="1"/>
          <p:nvPr/>
        </p:nvSpPr>
        <p:spPr>
          <a:xfrm>
            <a:off x="3397803" y="1877492"/>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a:latin typeface="Arial"/>
                <a:ea typeface="Arial"/>
                <a:cs typeface="Arial"/>
                <a:sym typeface="Arial"/>
              </a:defRPr>
            </a:lvl1pPr>
          </a:lstStyle>
          <a:p>
            <a:r>
              <a:t>1) User visits /saved</a:t>
            </a:r>
          </a:p>
        </p:txBody>
      </p:sp>
      <p:sp>
        <p:nvSpPr>
          <p:cNvPr id="1243" name="Title 1"/>
          <p:cNvSpPr txBox="1"/>
          <p:nvPr/>
        </p:nvSpPr>
        <p:spPr>
          <a:xfrm>
            <a:off x="3415946" y="2323986"/>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b="1">
                <a:latin typeface="Arial"/>
                <a:ea typeface="Arial"/>
                <a:cs typeface="Arial"/>
                <a:sym typeface="Arial"/>
              </a:defRPr>
            </a:lvl1pPr>
          </a:lstStyle>
          <a:p>
            <a:r>
              <a:t>(GET Request)</a:t>
            </a:r>
          </a:p>
        </p:txBody>
      </p:sp>
      <p:sp>
        <p:nvSpPr>
          <p:cNvPr id="1244" name="Title 1"/>
          <p:cNvSpPr txBox="1"/>
          <p:nvPr/>
        </p:nvSpPr>
        <p:spPr>
          <a:xfrm>
            <a:off x="6094503" y="3837006"/>
            <a:ext cx="2629649" cy="14174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defTabSz="685800">
              <a:defRPr>
                <a:latin typeface="Arial"/>
                <a:ea typeface="Arial"/>
                <a:cs typeface="Arial"/>
                <a:sym typeface="Arial"/>
              </a:defRPr>
            </a:lvl1pPr>
          </a:lstStyle>
          <a:p>
            <a:r>
              <a:t>2) Request triggers the code in the Server route. The server then finds the relevant HTML content and data</a:t>
            </a:r>
          </a:p>
        </p:txBody>
      </p:sp>
      <p:pic>
        <p:nvPicPr>
          <p:cNvPr id="1245" name="Picture 16" descr="Picture 16"/>
          <p:cNvPicPr>
            <a:picLocks noChangeAspect="1"/>
          </p:cNvPicPr>
          <p:nvPr/>
        </p:nvPicPr>
        <p:blipFill>
          <a:blip r:embed="rId3">
            <a:extLst/>
          </a:blip>
          <a:stretch>
            <a:fillRect/>
          </a:stretch>
        </p:blipFill>
        <p:spPr>
          <a:xfrm>
            <a:off x="304800" y="2692868"/>
            <a:ext cx="2858180" cy="160898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Title 1"/>
          <p:cNvSpPr txBox="1">
            <a:spLocks noGrp="1"/>
          </p:cNvSpPr>
          <p:nvPr>
            <p:ph type="title"/>
          </p:nvPr>
        </p:nvSpPr>
        <p:spPr>
          <a:prstGeom prst="rect">
            <a:avLst/>
          </a:prstGeom>
        </p:spPr>
        <p:txBody>
          <a:bodyPr/>
          <a:lstStyle>
            <a:lvl1pPr>
              <a:defRPr sz="2100"/>
            </a:lvl1pPr>
          </a:lstStyle>
          <a:p>
            <a:r>
              <a:rPr dirty="0"/>
              <a:t>Client-Server Communication (</a:t>
            </a:r>
            <a:r>
              <a:rPr lang="en-US" dirty="0"/>
              <a:t>PUT</a:t>
            </a:r>
            <a:r>
              <a:rPr dirty="0"/>
              <a:t>)</a:t>
            </a:r>
          </a:p>
        </p:txBody>
      </p:sp>
      <p:pic>
        <p:nvPicPr>
          <p:cNvPr id="1248" name="Picture 2" descr="Picture 2"/>
          <p:cNvPicPr>
            <a:picLocks noChangeAspect="1"/>
          </p:cNvPicPr>
          <p:nvPr/>
        </p:nvPicPr>
        <p:blipFill>
          <a:blip r:embed="rId2">
            <a:extLst/>
          </a:blip>
          <a:stretch>
            <a:fillRect/>
          </a:stretch>
        </p:blipFill>
        <p:spPr>
          <a:xfrm>
            <a:off x="6507115" y="2255122"/>
            <a:ext cx="1919471" cy="1343026"/>
          </a:xfrm>
          <a:prstGeom prst="rect">
            <a:avLst/>
          </a:prstGeom>
          <a:ln w="12700">
            <a:miter lim="400000"/>
          </a:ln>
        </p:spPr>
      </p:pic>
      <p:sp>
        <p:nvSpPr>
          <p:cNvPr id="1249" name="Title 1"/>
          <p:cNvSpPr txBox="1"/>
          <p:nvPr/>
        </p:nvSpPr>
        <p:spPr>
          <a:xfrm>
            <a:off x="6361950" y="1616467"/>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sz="2400" b="1" u="sng">
                <a:latin typeface="Arial"/>
                <a:ea typeface="Arial"/>
                <a:cs typeface="Arial"/>
                <a:sym typeface="Arial"/>
              </a:defRPr>
            </a:lvl1pPr>
          </a:lstStyle>
          <a:p>
            <a:r>
              <a:t>Node Server</a:t>
            </a:r>
          </a:p>
        </p:txBody>
      </p:sp>
      <p:sp>
        <p:nvSpPr>
          <p:cNvPr id="1250" name="Title 1"/>
          <p:cNvSpPr txBox="1"/>
          <p:nvPr/>
        </p:nvSpPr>
        <p:spPr>
          <a:xfrm>
            <a:off x="531902" y="1582135"/>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sz="2200" b="1" u="sng">
                <a:latin typeface="Arial"/>
                <a:ea typeface="Arial"/>
                <a:cs typeface="Arial"/>
                <a:sym typeface="Arial"/>
              </a:defRPr>
            </a:lvl1pPr>
          </a:lstStyle>
          <a:p>
            <a:r>
              <a:t>Client Browser</a:t>
            </a:r>
          </a:p>
        </p:txBody>
      </p:sp>
      <p:sp>
        <p:nvSpPr>
          <p:cNvPr id="1251" name="Straight Arrow Connector 8"/>
          <p:cNvSpPr/>
          <p:nvPr/>
        </p:nvSpPr>
        <p:spPr>
          <a:xfrm>
            <a:off x="3275103" y="2926633"/>
            <a:ext cx="2551952" cy="1"/>
          </a:xfrm>
          <a:prstGeom prst="line">
            <a:avLst/>
          </a:prstGeom>
          <a:ln w="6350">
            <a:solidFill>
              <a:srgbClr val="5B9BD5"/>
            </a:solidFill>
            <a:miter/>
            <a:tailEnd type="triangle"/>
          </a:ln>
        </p:spPr>
        <p:txBody>
          <a:bodyPr lIns="45719" rIns="45719"/>
          <a:lstStyle/>
          <a:p>
            <a:endParaRPr/>
          </a:p>
        </p:txBody>
      </p:sp>
      <p:sp>
        <p:nvSpPr>
          <p:cNvPr id="1252" name="Title 1"/>
          <p:cNvSpPr txBox="1"/>
          <p:nvPr/>
        </p:nvSpPr>
        <p:spPr>
          <a:xfrm>
            <a:off x="3088883" y="1834614"/>
            <a:ext cx="2924389"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a:latin typeface="Arial"/>
                <a:ea typeface="Arial"/>
                <a:cs typeface="Arial"/>
                <a:sym typeface="Arial"/>
              </a:defRPr>
            </a:lvl1pPr>
          </a:lstStyle>
          <a:p>
            <a:r>
              <a:t>1) User saves an article using ”api/headlines”</a:t>
            </a:r>
          </a:p>
        </p:txBody>
      </p:sp>
      <p:sp>
        <p:nvSpPr>
          <p:cNvPr id="1253" name="Title 1"/>
          <p:cNvSpPr txBox="1"/>
          <p:nvPr/>
        </p:nvSpPr>
        <p:spPr>
          <a:xfrm>
            <a:off x="3569842" y="2400186"/>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b="1">
                <a:latin typeface="Arial"/>
                <a:ea typeface="Arial"/>
                <a:cs typeface="Arial"/>
                <a:sym typeface="Arial"/>
              </a:defRPr>
            </a:lvl1pPr>
          </a:lstStyle>
          <a:p>
            <a:r>
              <a:rPr dirty="0"/>
              <a:t>(</a:t>
            </a:r>
            <a:r>
              <a:rPr lang="en-US" dirty="0"/>
              <a:t>PUT</a:t>
            </a:r>
            <a:r>
              <a:rPr dirty="0"/>
              <a:t> Request)</a:t>
            </a:r>
          </a:p>
        </p:txBody>
      </p:sp>
      <p:pic>
        <p:nvPicPr>
          <p:cNvPr id="1254" name="Picture 12" descr="Picture 12"/>
          <p:cNvPicPr>
            <a:picLocks noChangeAspect="1"/>
          </p:cNvPicPr>
          <p:nvPr/>
        </p:nvPicPr>
        <p:blipFill>
          <a:blip r:embed="rId3">
            <a:extLst/>
          </a:blip>
          <a:stretch>
            <a:fillRect/>
          </a:stretch>
        </p:blipFill>
        <p:spPr>
          <a:xfrm>
            <a:off x="304800" y="2705779"/>
            <a:ext cx="2858180" cy="15831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 name="Title 1"/>
          <p:cNvSpPr txBox="1">
            <a:spLocks noGrp="1"/>
          </p:cNvSpPr>
          <p:nvPr>
            <p:ph type="title"/>
          </p:nvPr>
        </p:nvSpPr>
        <p:spPr>
          <a:prstGeom prst="rect">
            <a:avLst/>
          </a:prstGeom>
        </p:spPr>
        <p:txBody>
          <a:bodyPr/>
          <a:lstStyle>
            <a:lvl1pPr>
              <a:defRPr sz="2100"/>
            </a:lvl1pPr>
          </a:lstStyle>
          <a:p>
            <a:r>
              <a:rPr dirty="0"/>
              <a:t>Client-Server Communication (</a:t>
            </a:r>
            <a:r>
              <a:rPr lang="en-US" dirty="0"/>
              <a:t>PUT</a:t>
            </a:r>
            <a:r>
              <a:rPr dirty="0"/>
              <a:t>)</a:t>
            </a:r>
          </a:p>
        </p:txBody>
      </p:sp>
      <p:pic>
        <p:nvPicPr>
          <p:cNvPr id="1257" name="Picture 2" descr="Picture 2"/>
          <p:cNvPicPr>
            <a:picLocks noChangeAspect="1"/>
          </p:cNvPicPr>
          <p:nvPr/>
        </p:nvPicPr>
        <p:blipFill>
          <a:blip r:embed="rId2">
            <a:extLst/>
          </a:blip>
          <a:stretch>
            <a:fillRect/>
          </a:stretch>
        </p:blipFill>
        <p:spPr>
          <a:xfrm>
            <a:off x="6266381" y="2255122"/>
            <a:ext cx="2400939" cy="1343026"/>
          </a:xfrm>
          <a:prstGeom prst="rect">
            <a:avLst/>
          </a:prstGeom>
          <a:ln w="12700">
            <a:miter lim="400000"/>
          </a:ln>
        </p:spPr>
      </p:pic>
      <p:sp>
        <p:nvSpPr>
          <p:cNvPr id="1258" name="Title 1"/>
          <p:cNvSpPr txBox="1"/>
          <p:nvPr/>
        </p:nvSpPr>
        <p:spPr>
          <a:xfrm>
            <a:off x="6361950" y="1616467"/>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sz="2400" b="1" u="sng">
                <a:latin typeface="Arial"/>
                <a:ea typeface="Arial"/>
                <a:cs typeface="Arial"/>
                <a:sym typeface="Arial"/>
              </a:defRPr>
            </a:lvl1pPr>
          </a:lstStyle>
          <a:p>
            <a:r>
              <a:t>Node Server</a:t>
            </a:r>
          </a:p>
        </p:txBody>
      </p:sp>
      <p:sp>
        <p:nvSpPr>
          <p:cNvPr id="1259" name="Title 1"/>
          <p:cNvSpPr txBox="1"/>
          <p:nvPr/>
        </p:nvSpPr>
        <p:spPr>
          <a:xfrm>
            <a:off x="531902" y="1582135"/>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sz="2200" b="1" u="sng">
                <a:latin typeface="Arial"/>
                <a:ea typeface="Arial"/>
                <a:cs typeface="Arial"/>
                <a:sym typeface="Arial"/>
              </a:defRPr>
            </a:lvl1pPr>
          </a:lstStyle>
          <a:p>
            <a:r>
              <a:t>Client Browser</a:t>
            </a:r>
          </a:p>
        </p:txBody>
      </p:sp>
      <p:sp>
        <p:nvSpPr>
          <p:cNvPr id="1260" name="Straight Arrow Connector 8"/>
          <p:cNvSpPr/>
          <p:nvPr/>
        </p:nvSpPr>
        <p:spPr>
          <a:xfrm>
            <a:off x="3275103" y="2926633"/>
            <a:ext cx="2551952" cy="1"/>
          </a:xfrm>
          <a:prstGeom prst="line">
            <a:avLst/>
          </a:prstGeom>
          <a:ln w="6350">
            <a:solidFill>
              <a:srgbClr val="5B9BD5"/>
            </a:solidFill>
            <a:miter/>
            <a:tailEnd type="triangle"/>
          </a:ln>
        </p:spPr>
        <p:txBody>
          <a:bodyPr lIns="45719" rIns="45719"/>
          <a:lstStyle/>
          <a:p>
            <a:endParaRPr/>
          </a:p>
        </p:txBody>
      </p:sp>
      <p:sp>
        <p:nvSpPr>
          <p:cNvPr id="1261" name="Title 1"/>
          <p:cNvSpPr txBox="1"/>
          <p:nvPr/>
        </p:nvSpPr>
        <p:spPr>
          <a:xfrm>
            <a:off x="3427503" y="3498242"/>
            <a:ext cx="2209801" cy="8840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defTabSz="685800">
              <a:defRPr>
                <a:latin typeface="Arial"/>
                <a:ea typeface="Arial"/>
                <a:cs typeface="Arial"/>
                <a:sym typeface="Arial"/>
              </a:defRPr>
            </a:lvl1pPr>
          </a:lstStyle>
          <a:p>
            <a:r>
              <a:t>3) “Saved” articles are loaded on the saved page.</a:t>
            </a:r>
          </a:p>
        </p:txBody>
      </p:sp>
      <p:sp>
        <p:nvSpPr>
          <p:cNvPr id="1262" name="Straight Arrow Connector 12"/>
          <p:cNvSpPr/>
          <p:nvPr/>
        </p:nvSpPr>
        <p:spPr>
          <a:xfrm flipH="1">
            <a:off x="3331877" y="3321922"/>
            <a:ext cx="2438402" cy="1"/>
          </a:xfrm>
          <a:prstGeom prst="line">
            <a:avLst/>
          </a:prstGeom>
          <a:ln w="6350">
            <a:solidFill>
              <a:srgbClr val="5B9BD5"/>
            </a:solidFill>
            <a:miter/>
            <a:tailEnd type="triangle"/>
          </a:ln>
        </p:spPr>
        <p:txBody>
          <a:bodyPr lIns="45719" rIns="45719"/>
          <a:lstStyle/>
          <a:p>
            <a:endParaRPr/>
          </a:p>
        </p:txBody>
      </p:sp>
      <p:sp>
        <p:nvSpPr>
          <p:cNvPr id="1263" name="Title 1"/>
          <p:cNvSpPr txBox="1"/>
          <p:nvPr/>
        </p:nvSpPr>
        <p:spPr>
          <a:xfrm>
            <a:off x="6094503" y="3837006"/>
            <a:ext cx="2629649" cy="14174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defTabSz="685800">
              <a:defRPr>
                <a:latin typeface="Arial"/>
                <a:ea typeface="Arial"/>
                <a:cs typeface="Arial"/>
                <a:sym typeface="Arial"/>
              </a:defRPr>
            </a:lvl1pPr>
          </a:lstStyle>
          <a:p>
            <a:r>
              <a:t>2) Request triggers the code in the Server route. The server then sets the article as “saved” in the database.</a:t>
            </a:r>
          </a:p>
        </p:txBody>
      </p:sp>
      <p:sp>
        <p:nvSpPr>
          <p:cNvPr id="1264" name="Title 1"/>
          <p:cNvSpPr txBox="1"/>
          <p:nvPr/>
        </p:nvSpPr>
        <p:spPr>
          <a:xfrm>
            <a:off x="3569842" y="2400186"/>
            <a:ext cx="2209801"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b="1">
                <a:latin typeface="Arial"/>
                <a:ea typeface="Arial"/>
                <a:cs typeface="Arial"/>
                <a:sym typeface="Arial"/>
              </a:defRPr>
            </a:lvl1pPr>
          </a:lstStyle>
          <a:p>
            <a:r>
              <a:rPr dirty="0"/>
              <a:t>(</a:t>
            </a:r>
            <a:r>
              <a:rPr lang="en-US" dirty="0"/>
              <a:t>PUT</a:t>
            </a:r>
            <a:r>
              <a:rPr dirty="0"/>
              <a:t> Request)</a:t>
            </a:r>
          </a:p>
        </p:txBody>
      </p:sp>
      <p:pic>
        <p:nvPicPr>
          <p:cNvPr id="1265" name="Picture 13" descr="Picture 13"/>
          <p:cNvPicPr>
            <a:picLocks noChangeAspect="1"/>
          </p:cNvPicPr>
          <p:nvPr/>
        </p:nvPicPr>
        <p:blipFill>
          <a:blip r:embed="rId3">
            <a:extLst/>
          </a:blip>
          <a:stretch>
            <a:fillRect/>
          </a:stretch>
        </p:blipFill>
        <p:spPr>
          <a:xfrm>
            <a:off x="304800" y="2705779"/>
            <a:ext cx="2858180" cy="1583163"/>
          </a:xfrm>
          <a:prstGeom prst="rect">
            <a:avLst/>
          </a:prstGeom>
          <a:ln w="12700">
            <a:miter lim="400000"/>
          </a:ln>
        </p:spPr>
      </p:pic>
      <p:sp>
        <p:nvSpPr>
          <p:cNvPr id="1266" name="Title 1"/>
          <p:cNvSpPr txBox="1"/>
          <p:nvPr/>
        </p:nvSpPr>
        <p:spPr>
          <a:xfrm>
            <a:off x="3070208" y="1875615"/>
            <a:ext cx="2924389" cy="65385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a:latin typeface="Arial"/>
                <a:ea typeface="Arial"/>
                <a:cs typeface="Arial"/>
                <a:sym typeface="Arial"/>
              </a:defRPr>
            </a:lvl1pPr>
          </a:lstStyle>
          <a:p>
            <a:r>
              <a:t>1) User saves an article using ”api/headlines”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Rectangle 4"/>
          <p:cNvSpPr txBox="1"/>
          <p:nvPr/>
        </p:nvSpPr>
        <p:spPr>
          <a:xfrm>
            <a:off x="304800" y="98052"/>
            <a:ext cx="86106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How to Succeed Through the Full-Stack Apocalypse</a:t>
            </a:r>
          </a:p>
        </p:txBody>
      </p:sp>
      <p:sp>
        <p:nvSpPr>
          <p:cNvPr id="4" name="Rectangle 5">
            <a:extLst>
              <a:ext uri="{FF2B5EF4-FFF2-40B4-BE49-F238E27FC236}">
                <a16:creationId xmlns:a16="http://schemas.microsoft.com/office/drawing/2014/main" id="{E7FB7D3E-D2DD-40B9-8337-E9780CCF4740}"/>
              </a:ext>
            </a:extLst>
          </p:cNvPr>
          <p:cNvSpPr txBox="1"/>
          <p:nvPr/>
        </p:nvSpPr>
        <p:spPr>
          <a:xfrm>
            <a:off x="304800" y="905843"/>
            <a:ext cx="8610600" cy="501675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457200">
              <a:buSzPct val="100000"/>
              <a:buAutoNum type="arabicPeriod"/>
              <a:defRPr sz="2000" b="1" u="sng">
                <a:latin typeface="Arial"/>
                <a:ea typeface="Arial"/>
                <a:cs typeface="Arial"/>
                <a:sym typeface="Arial"/>
              </a:defRPr>
            </a:pPr>
            <a:r>
              <a:rPr lang="en-US" dirty="0"/>
              <a:t>Write code in small, testable steps</a:t>
            </a:r>
            <a:br>
              <a:rPr dirty="0"/>
            </a:br>
            <a:r>
              <a:rPr lang="en-US" b="0" u="none" dirty="0"/>
              <a:t>If you’ve written 100 lines of code and haven’t tested anything yet, it can become overwhelming to deal with bugs and syntax errors.</a:t>
            </a:r>
            <a:endParaRPr b="0" u="none" dirty="0"/>
          </a:p>
          <a:p>
            <a:pPr marL="457200" indent="-457200">
              <a:buSzPct val="100000"/>
              <a:buAutoNum type="arabicPeriod"/>
              <a:defRPr sz="2000">
                <a:latin typeface="Arial"/>
                <a:ea typeface="Arial"/>
                <a:cs typeface="Arial"/>
                <a:sym typeface="Arial"/>
              </a:defRPr>
            </a:pPr>
            <a:endParaRPr b="0" u="none" dirty="0"/>
          </a:p>
          <a:p>
            <a:pPr marL="457200" indent="-457200">
              <a:buSzPct val="100000"/>
              <a:buAutoNum type="arabicPeriod" startAt="2"/>
              <a:defRPr sz="2000" b="1" u="sng">
                <a:latin typeface="Arial"/>
                <a:ea typeface="Arial"/>
                <a:cs typeface="Arial"/>
                <a:sym typeface="Arial"/>
              </a:defRPr>
            </a:pPr>
            <a:r>
              <a:rPr lang="en-US" dirty="0"/>
              <a:t>Pay attention to the error messages!</a:t>
            </a:r>
            <a:br>
              <a:rPr dirty="0"/>
            </a:br>
            <a:r>
              <a:rPr lang="en-US" b="0" u="none" dirty="0"/>
              <a:t>If there are errors, don’t panic. Often, they will tell you exactly what the problem is and on what line.</a:t>
            </a:r>
            <a:endParaRPr b="0" u="none" dirty="0"/>
          </a:p>
          <a:p>
            <a:pPr marL="457200" indent="-457200">
              <a:buSzPct val="100000"/>
              <a:buAutoNum type="arabicPeriod" startAt="2"/>
              <a:defRPr sz="2000" b="1" i="1" u="sng">
                <a:latin typeface="Arial"/>
                <a:ea typeface="Arial"/>
                <a:cs typeface="Arial"/>
                <a:sym typeface="Arial"/>
              </a:defRPr>
            </a:pPr>
            <a:endParaRPr b="0" u="none" dirty="0"/>
          </a:p>
          <a:p>
            <a:pPr marL="457200" indent="-457200">
              <a:buSzPct val="100000"/>
              <a:buAutoNum type="arabicPeriod" startAt="3"/>
              <a:defRPr sz="2000" b="1" u="sng">
                <a:latin typeface="Arial"/>
                <a:ea typeface="Arial"/>
                <a:cs typeface="Arial"/>
                <a:sym typeface="Arial"/>
              </a:defRPr>
            </a:pPr>
            <a:r>
              <a:rPr lang="en-US" dirty="0"/>
              <a:t>Keep Googling</a:t>
            </a:r>
            <a:br>
              <a:rPr dirty="0"/>
            </a:br>
            <a:r>
              <a:rPr lang="en-US" b="0" u="none" dirty="0"/>
              <a:t>The answer is out there, but that may mean trying different keywords and being more specific in your search.</a:t>
            </a:r>
          </a:p>
          <a:p>
            <a:pPr marL="457200" indent="-457200">
              <a:buSzPct val="100000"/>
              <a:buAutoNum type="arabicPeriod" startAt="3"/>
              <a:defRPr sz="2000" b="1" u="sng">
                <a:latin typeface="Arial"/>
                <a:ea typeface="Arial"/>
                <a:cs typeface="Arial"/>
                <a:sym typeface="Arial"/>
              </a:defRPr>
            </a:pPr>
            <a:endParaRPr lang="en-US" dirty="0"/>
          </a:p>
          <a:p>
            <a:pPr marL="457200" indent="-457200">
              <a:buSzPct val="100000"/>
              <a:buAutoNum type="arabicPeriod" startAt="3"/>
              <a:defRPr sz="2000" b="1" u="sng">
                <a:latin typeface="Arial"/>
                <a:ea typeface="Arial"/>
                <a:cs typeface="Arial"/>
                <a:sym typeface="Arial"/>
              </a:defRPr>
            </a:pPr>
            <a:r>
              <a:rPr lang="en-US" b="1" u="sng" dirty="0"/>
              <a:t>Don’t dwell on the small details</a:t>
            </a:r>
            <a:br>
              <a:rPr lang="en-US" b="0" u="none" dirty="0"/>
            </a:br>
            <a:r>
              <a:rPr lang="en-US" b="0" u="none" dirty="0"/>
              <a:t>The quickest way to fall behind is to get caught up trying to understand every single line of code. Focus on the main concepts for now. The little details will fall into place later.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Title 1"/>
          <p:cNvSpPr txBox="1">
            <a:spLocks noGrp="1"/>
          </p:cNvSpPr>
          <p:nvPr>
            <p:ph type="title"/>
          </p:nvPr>
        </p:nvSpPr>
        <p:spPr>
          <a:prstGeom prst="rect">
            <a:avLst/>
          </a:prstGeom>
        </p:spPr>
        <p:txBody>
          <a:bodyPr/>
          <a:lstStyle/>
          <a:p>
            <a:r>
              <a:t>Activity Time!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Rectangle 4"/>
          <p:cNvSpPr txBox="1"/>
          <p:nvPr/>
        </p:nvSpPr>
        <p:spPr>
          <a:xfrm>
            <a:off x="304800" y="98052"/>
            <a:ext cx="86106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How to Succeed Through the Full-Stack Apocalypse</a:t>
            </a:r>
          </a:p>
        </p:txBody>
      </p:sp>
      <p:sp>
        <p:nvSpPr>
          <p:cNvPr id="940" name="Rectangle 5"/>
          <p:cNvSpPr txBox="1"/>
          <p:nvPr/>
        </p:nvSpPr>
        <p:spPr>
          <a:xfrm>
            <a:off x="304800" y="762000"/>
            <a:ext cx="8610600" cy="202498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4000" b="1" u="sng">
                <a:latin typeface="Arial"/>
                <a:ea typeface="Arial"/>
                <a:cs typeface="Arial"/>
                <a:sym typeface="Arial"/>
              </a:defRPr>
            </a:pPr>
            <a:r>
              <a:t>Lastly, be confident !!!</a:t>
            </a:r>
          </a:p>
          <a:p>
            <a:pPr>
              <a:defRPr sz="2300" b="1" u="sng">
                <a:latin typeface="Arial"/>
                <a:ea typeface="Arial"/>
                <a:cs typeface="Arial"/>
                <a:sym typeface="Arial"/>
              </a:defRPr>
            </a:pPr>
            <a:br/>
            <a:r>
              <a:rPr b="0" u="none"/>
              <a:t>There is zero reason to get despondent at this point. If you’ve made it this far, you’ve proven that you have what it takes to succeed. </a:t>
            </a:r>
            <a:r>
              <a:rPr u="none"/>
              <a:t>Keep going!</a:t>
            </a:r>
          </a:p>
        </p:txBody>
      </p:sp>
      <p:pic>
        <p:nvPicPr>
          <p:cNvPr id="941" name="Picture 2" descr="Picture 2"/>
          <p:cNvPicPr>
            <a:picLocks/>
          </p:cNvPicPr>
          <p:nvPr/>
        </p:nvPicPr>
        <p:blipFill>
          <a:blip r:embed="rId2">
            <a:extLst/>
          </a:blip>
          <a:stretch>
            <a:fillRect/>
          </a:stretch>
        </p:blipFill>
        <p:spPr>
          <a:xfrm>
            <a:off x="3581400" y="2924707"/>
            <a:ext cx="5562600" cy="34821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Title 1"/>
          <p:cNvSpPr txBox="1">
            <a:spLocks noGrp="1"/>
          </p:cNvSpPr>
          <p:nvPr>
            <p:ph type="title"/>
          </p:nvPr>
        </p:nvSpPr>
        <p:spPr>
          <a:prstGeom prst="rect">
            <a:avLst/>
          </a:prstGeom>
        </p:spPr>
        <p:txBody>
          <a:bodyPr/>
          <a:lstStyle/>
          <a:p>
            <a:r>
              <a:t>Remember Our Mantra…</a:t>
            </a:r>
          </a:p>
        </p:txBody>
      </p:sp>
      <p:sp>
        <p:nvSpPr>
          <p:cNvPr id="944" name="TextBox 3"/>
          <p:cNvSpPr txBox="1"/>
          <p:nvPr/>
        </p:nvSpPr>
        <p:spPr>
          <a:xfrm>
            <a:off x="304800" y="3047999"/>
            <a:ext cx="8610600" cy="54804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200" i="1">
                <a:latin typeface="Arial"/>
                <a:ea typeface="Arial"/>
                <a:cs typeface="Arial"/>
                <a:sym typeface="Arial"/>
              </a:defRPr>
            </a:lvl1pPr>
          </a:lstStyle>
          <a:p>
            <a:r>
              <a:t>When it comes to web development…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Title 1"/>
          <p:cNvSpPr txBox="1">
            <a:spLocks noGrp="1"/>
          </p:cNvSpPr>
          <p:nvPr>
            <p:ph type="title"/>
          </p:nvPr>
        </p:nvSpPr>
        <p:spPr>
          <a:prstGeom prst="rect">
            <a:avLst/>
          </a:prstGeom>
        </p:spPr>
        <p:txBody>
          <a:bodyPr/>
          <a:lstStyle/>
          <a:p>
            <a:r>
              <a:t>Remember Our Mantra…</a:t>
            </a:r>
          </a:p>
        </p:txBody>
      </p:sp>
      <p:sp>
        <p:nvSpPr>
          <p:cNvPr id="947" name="TextBox 3"/>
          <p:cNvSpPr txBox="1"/>
          <p:nvPr/>
        </p:nvSpPr>
        <p:spPr>
          <a:xfrm>
            <a:off x="304800" y="2743200"/>
            <a:ext cx="8610600" cy="122660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8000" i="1">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Title 1"/>
          <p:cNvSpPr txBox="1">
            <a:spLocks noGrp="1"/>
          </p:cNvSpPr>
          <p:nvPr>
            <p:ph type="title"/>
          </p:nvPr>
        </p:nvSpPr>
        <p:spPr>
          <a:prstGeom prst="rect">
            <a:avLst/>
          </a:prstGeom>
        </p:spPr>
        <p:txBody>
          <a:bodyPr/>
          <a:lstStyle/>
          <a:p>
            <a:r>
              <a:t>So Let’s Begin…</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1506</Words>
  <Application>Microsoft Office PowerPoint</Application>
  <PresentationFormat>On-screen Show (4:3)</PresentationFormat>
  <Paragraphs>230</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Roboto</vt:lpstr>
      <vt:lpstr>Unbranded</vt:lpstr>
      <vt:lpstr>Server-Side!</vt:lpstr>
      <vt:lpstr>A Moment of Caution</vt:lpstr>
      <vt:lpstr>PowerPoint Presentation</vt:lpstr>
      <vt:lpstr>PowerPoint Presentation</vt:lpstr>
      <vt:lpstr>PowerPoint Presentation</vt:lpstr>
      <vt:lpstr>PowerPoint Presentation</vt:lpstr>
      <vt:lpstr>Remember Our Mantra…</vt:lpstr>
      <vt:lpstr>Remember Our Mantra…</vt:lpstr>
      <vt:lpstr>So Let’s Begin…</vt:lpstr>
      <vt:lpstr>Remind me again…</vt:lpstr>
      <vt:lpstr>Server Definition</vt:lpstr>
      <vt:lpstr>Remind me again…</vt:lpstr>
      <vt:lpstr>Server-Side Code in Action!</vt:lpstr>
      <vt:lpstr>Server-Side Code in Action!</vt:lpstr>
      <vt:lpstr>Remind me again…</vt:lpstr>
      <vt:lpstr>Client Definition</vt:lpstr>
      <vt:lpstr>Bonus Question:</vt:lpstr>
      <vt:lpstr>HTTP Definition</vt:lpstr>
      <vt:lpstr>Full-Stack Development</vt:lpstr>
      <vt:lpstr>Digging Deep into Server</vt:lpstr>
      <vt:lpstr>PowerPoint Presentation</vt:lpstr>
      <vt:lpstr>PowerPoint Presentation</vt:lpstr>
      <vt:lpstr>Visualizing Servers</vt:lpstr>
      <vt:lpstr>Where Do Servers Live?</vt:lpstr>
      <vt:lpstr>Where Do Servers Live?</vt:lpstr>
      <vt:lpstr>Where Do Servers Live?</vt:lpstr>
      <vt:lpstr>PowerPoint Presentation</vt:lpstr>
      <vt:lpstr>PowerPoint Presentation</vt:lpstr>
      <vt:lpstr>Building a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Express</vt:lpstr>
      <vt:lpstr>Remind me again…</vt:lpstr>
      <vt:lpstr>Express.JS</vt:lpstr>
      <vt:lpstr>Remind me again…</vt:lpstr>
      <vt:lpstr>Routes = Maps</vt:lpstr>
      <vt:lpstr>Routes = Maps</vt:lpstr>
      <vt:lpstr>Quick Example</vt:lpstr>
      <vt:lpstr>Client-Server Communication (GET)</vt:lpstr>
      <vt:lpstr>Client-Server Communication (GET)</vt:lpstr>
      <vt:lpstr>Client-Server Communication (PUT)</vt:lpstr>
      <vt:lpstr>Client-Server Communication (PUT)</vt:lpstr>
      <vt:lpstr>Activity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Server-Side!</dc:title>
  <cp:lastModifiedBy>CLARK</cp:lastModifiedBy>
  <cp:revision>6</cp:revision>
  <dcterms:modified xsi:type="dcterms:W3CDTF">2018-09-24T02:15:46Z</dcterms:modified>
</cp:coreProperties>
</file>